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9" r:id="rId4"/>
    <p:sldId id="258" r:id="rId5"/>
    <p:sldId id="269" r:id="rId6"/>
    <p:sldId id="270" r:id="rId7"/>
    <p:sldId id="271" r:id="rId8"/>
    <p:sldId id="272" r:id="rId9"/>
    <p:sldId id="261" r:id="rId10"/>
    <p:sldId id="283" r:id="rId11"/>
    <p:sldId id="260" r:id="rId12"/>
    <p:sldId id="273" r:id="rId13"/>
    <p:sldId id="277" r:id="rId14"/>
    <p:sldId id="280" r:id="rId15"/>
    <p:sldId id="259" r:id="rId16"/>
    <p:sldId id="274" r:id="rId17"/>
    <p:sldId id="275" r:id="rId18"/>
    <p:sldId id="276" r:id="rId19"/>
    <p:sldId id="265" r:id="rId20"/>
    <p:sldId id="284" r:id="rId21"/>
    <p:sldId id="285" r:id="rId22"/>
    <p:sldId id="267" r:id="rId23"/>
  </p:sldIdLst>
  <p:sldSz cx="18288000" cy="10287000"/>
  <p:notesSz cx="6858000" cy="9144000"/>
  <p:embeddedFontLst>
    <p:embeddedFont>
      <p:font typeface="Flatory Slab" panose="020B0604020202020204" charset="-34"/>
      <p:regular r:id="rId24"/>
    </p:embeddedFont>
    <p:embeddedFont>
      <p:font typeface="Flatory Slab Medium" panose="020B0604020202020204" charset="-34"/>
      <p:regular r:id="rId25"/>
    </p:embeddedFont>
    <p:embeddedFont>
      <p:font typeface="Flatory Slab Semi-Bold" panose="020B0604020202020204" charset="-34"/>
      <p:regular r:id="rId26"/>
    </p:embeddedFont>
    <p:embeddedFont>
      <p:font typeface="Flatory Slab Ultra-Bold" panose="020B0604020202020204" charset="-34"/>
      <p:regular r:id="rId27"/>
    </p:embeddedFont>
    <p:embeddedFont>
      <p:font typeface="Kompot Slab"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3" d="100"/>
          <a:sy n="63" d="100"/>
        </p:scale>
        <p:origin x="1116" y="3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sv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sv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37.sv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hyperlink" Target="https://home.cern/"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E5F3"/>
        </a:solidFill>
        <a:effectLst/>
      </p:bgPr>
    </p:bg>
    <p:spTree>
      <p:nvGrpSpPr>
        <p:cNvPr id="1" name=""/>
        <p:cNvGrpSpPr/>
        <p:nvPr/>
      </p:nvGrpSpPr>
      <p:grpSpPr>
        <a:xfrm>
          <a:off x="0" y="0"/>
          <a:ext cx="0" cy="0"/>
          <a:chOff x="0" y="0"/>
          <a:chExt cx="0" cy="0"/>
        </a:xfrm>
      </p:grpSpPr>
      <p:sp>
        <p:nvSpPr>
          <p:cNvPr id="2" name="TextBox 2"/>
          <p:cNvSpPr txBox="1"/>
          <p:nvPr/>
        </p:nvSpPr>
        <p:spPr>
          <a:xfrm>
            <a:off x="1028700" y="3288269"/>
            <a:ext cx="8845989" cy="2865208"/>
          </a:xfrm>
          <a:prstGeom prst="rect">
            <a:avLst/>
          </a:prstGeom>
        </p:spPr>
        <p:txBody>
          <a:bodyPr lIns="0" tIns="0" rIns="0" bIns="0" rtlCol="0" anchor="t">
            <a:spAutoFit/>
          </a:bodyPr>
          <a:lstStyle/>
          <a:p>
            <a:pPr algn="ctr">
              <a:lnSpc>
                <a:spcPts val="10892"/>
              </a:lnSpc>
            </a:pPr>
            <a:r>
              <a:rPr lang="it-IT" sz="10892" spc="65" dirty="0">
                <a:solidFill>
                  <a:srgbClr val="505AB8"/>
                </a:solidFill>
                <a:latin typeface="Kompot Slab"/>
                <a:ea typeface="Kompot Slab"/>
                <a:cs typeface="Kompot Slab"/>
                <a:sym typeface="Kompot Slab"/>
              </a:rPr>
              <a:t>BREVE </a:t>
            </a:r>
            <a:r>
              <a:rPr lang="it-IT" sz="10892" spc="65" noProof="0" dirty="0">
                <a:solidFill>
                  <a:srgbClr val="505AB8"/>
                </a:solidFill>
                <a:latin typeface="Kompot Slab"/>
                <a:ea typeface="Kompot Slab"/>
                <a:cs typeface="Kompot Slab"/>
                <a:sym typeface="Kompot Slab"/>
              </a:rPr>
              <a:t>STORIA DEL CERN</a:t>
            </a:r>
          </a:p>
        </p:txBody>
      </p:sp>
      <p:sp>
        <p:nvSpPr>
          <p:cNvPr id="3" name="TextBox 3"/>
          <p:cNvSpPr txBox="1"/>
          <p:nvPr/>
        </p:nvSpPr>
        <p:spPr>
          <a:xfrm>
            <a:off x="1028700" y="6331896"/>
            <a:ext cx="8845989" cy="589905"/>
          </a:xfrm>
          <a:prstGeom prst="rect">
            <a:avLst/>
          </a:prstGeom>
        </p:spPr>
        <p:txBody>
          <a:bodyPr lIns="0" tIns="0" rIns="0" bIns="0" rtlCol="0" anchor="t">
            <a:spAutoFit/>
          </a:bodyPr>
          <a:lstStyle/>
          <a:p>
            <a:pPr algn="ctr">
              <a:lnSpc>
                <a:spcPts val="4559"/>
              </a:lnSpc>
              <a:spcBef>
                <a:spcPct val="0"/>
              </a:spcBef>
            </a:pPr>
            <a:r>
              <a:rPr lang="it-IT" sz="3256" b="1" noProof="0" dirty="0">
                <a:solidFill>
                  <a:srgbClr val="000000"/>
                </a:solidFill>
                <a:latin typeface="Flatory Slab Medium"/>
                <a:ea typeface="Flatory Slab Medium"/>
                <a:cs typeface="Flatory Slab Medium"/>
                <a:sym typeface="Flatory Slab Medium"/>
              </a:rPr>
              <a:t>Gli scienziati costruttori dell’Europa </a:t>
            </a:r>
          </a:p>
        </p:txBody>
      </p:sp>
      <p:sp>
        <p:nvSpPr>
          <p:cNvPr id="4" name="Freeform 4"/>
          <p:cNvSpPr/>
          <p:nvPr/>
        </p:nvSpPr>
        <p:spPr>
          <a:xfrm>
            <a:off x="9874689" y="1028700"/>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noProof="0" dirty="0"/>
          </a:p>
        </p:txBody>
      </p:sp>
      <p:sp>
        <p:nvSpPr>
          <p:cNvPr id="5" name="Freeform 5"/>
          <p:cNvSpPr/>
          <p:nvPr/>
        </p:nvSpPr>
        <p:spPr>
          <a:xfrm flipH="1">
            <a:off x="10697933" y="1521430"/>
            <a:ext cx="6583112" cy="7244139"/>
          </a:xfrm>
          <a:custGeom>
            <a:avLst/>
            <a:gdLst/>
            <a:ahLst/>
            <a:cxnLst/>
            <a:rect l="l" t="t" r="r" b="b"/>
            <a:pathLst>
              <a:path w="6583112" h="7244139">
                <a:moveTo>
                  <a:pt x="6583111" y="0"/>
                </a:moveTo>
                <a:lnTo>
                  <a:pt x="0" y="0"/>
                </a:lnTo>
                <a:lnTo>
                  <a:pt x="0" y="7244140"/>
                </a:lnTo>
                <a:lnTo>
                  <a:pt x="6583111" y="7244140"/>
                </a:lnTo>
                <a:lnTo>
                  <a:pt x="6583111" y="0"/>
                </a:lnTo>
                <a:close/>
              </a:path>
            </a:pathLst>
          </a:custGeom>
          <a:blipFill>
            <a:blip r:embed="rId4"/>
            <a:stretch>
              <a:fillRect/>
            </a:stretch>
          </a:blipFill>
        </p:spPr>
        <p:txBody>
          <a:bodyPr/>
          <a:lstStyle/>
          <a:p>
            <a:endParaRPr lang="it-IT" noProof="0" dirty="0"/>
          </a:p>
        </p:txBody>
      </p:sp>
      <p:sp>
        <p:nvSpPr>
          <p:cNvPr id="6" name="TextBox 3">
            <a:extLst>
              <a:ext uri="{FF2B5EF4-FFF2-40B4-BE49-F238E27FC236}">
                <a16:creationId xmlns:a16="http://schemas.microsoft.com/office/drawing/2014/main" id="{37C97777-F25D-CFB3-E3EA-AA1006F0D753}"/>
              </a:ext>
            </a:extLst>
          </p:cNvPr>
          <p:cNvSpPr txBox="1"/>
          <p:nvPr/>
        </p:nvSpPr>
        <p:spPr>
          <a:xfrm>
            <a:off x="152400" y="8402985"/>
            <a:ext cx="10896600" cy="1769715"/>
          </a:xfrm>
          <a:prstGeom prst="rect">
            <a:avLst/>
          </a:prstGeom>
        </p:spPr>
        <p:txBody>
          <a:bodyPr wrap="square" lIns="0" tIns="0" rIns="0" bIns="0" rtlCol="0" anchor="t">
            <a:spAutoFit/>
          </a:bodyPr>
          <a:lstStyle/>
          <a:p>
            <a:pPr>
              <a:lnSpc>
                <a:spcPts val="4559"/>
              </a:lnSpc>
              <a:spcBef>
                <a:spcPct val="0"/>
              </a:spcBef>
            </a:pPr>
            <a:r>
              <a:rPr lang="it-IT" sz="3256" b="1" noProof="0" dirty="0">
                <a:solidFill>
                  <a:srgbClr val="000000"/>
                </a:solidFill>
                <a:latin typeface="Flatory Slab Medium"/>
                <a:ea typeface="Flatory Slab Medium"/>
                <a:cs typeface="Flatory Slab Medium"/>
                <a:sym typeface="Flatory Slab Medium"/>
              </a:rPr>
              <a:t>Venaria, 17 Dicembre 2025</a:t>
            </a:r>
          </a:p>
          <a:p>
            <a:pPr>
              <a:lnSpc>
                <a:spcPts val="4559"/>
              </a:lnSpc>
              <a:spcBef>
                <a:spcPct val="0"/>
              </a:spcBef>
            </a:pPr>
            <a:r>
              <a:rPr lang="it-IT" sz="3256" b="1" noProof="0" dirty="0">
                <a:solidFill>
                  <a:srgbClr val="000000"/>
                </a:solidFill>
                <a:latin typeface="Flatory Slab Medium"/>
                <a:ea typeface="Flatory Slab Medium"/>
                <a:cs typeface="Flatory Slab Medium"/>
                <a:sym typeface="Flatory Slab Medium"/>
              </a:rPr>
              <a:t>Michele Verdi </a:t>
            </a:r>
          </a:p>
          <a:p>
            <a:pPr>
              <a:lnSpc>
                <a:spcPts val="4559"/>
              </a:lnSpc>
              <a:spcBef>
                <a:spcPct val="0"/>
              </a:spcBef>
            </a:pPr>
            <a:r>
              <a:rPr lang="it-IT" sz="3256" b="1" noProof="0" dirty="0">
                <a:solidFill>
                  <a:srgbClr val="000000"/>
                </a:solidFill>
                <a:latin typeface="Flatory Slab Medium"/>
                <a:ea typeface="Flatory Slab Medium"/>
                <a:cs typeface="Flatory Slab Medium"/>
                <a:sym typeface="Flatory Slab Medium"/>
              </a:rPr>
              <a:t>con la collaborazione di Piero Pizzi-Giovanni Zurlo </a:t>
            </a:r>
          </a:p>
        </p:txBody>
      </p:sp>
      <p:pic>
        <p:nvPicPr>
          <p:cNvPr id="8" name="Immagine 7" descr="Immagine che contiene logo, simbolo, Carattere, Marchio&#10;&#10;Il contenuto generato dall'IA potrebbe non essere corretto.">
            <a:extLst>
              <a:ext uri="{FF2B5EF4-FFF2-40B4-BE49-F238E27FC236}">
                <a16:creationId xmlns:a16="http://schemas.microsoft.com/office/drawing/2014/main" id="{8CBCDBF9-7254-3E6A-0314-9C17FBBF68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166567"/>
            <a:ext cx="2838846" cy="172426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3E806-CA08-3FB1-1D57-BC36947F50A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D85F182-0A69-F211-B2D0-749F756530B5}"/>
              </a:ext>
            </a:extLst>
          </p:cNvPr>
          <p:cNvGrpSpPr/>
          <p:nvPr/>
        </p:nvGrpSpPr>
        <p:grpSpPr>
          <a:xfrm>
            <a:off x="-1272238" y="-216479"/>
            <a:ext cx="7226067" cy="10719957"/>
            <a:chOff x="0" y="0"/>
            <a:chExt cx="1903162" cy="2823363"/>
          </a:xfrm>
        </p:grpSpPr>
        <p:sp>
          <p:nvSpPr>
            <p:cNvPr id="3" name="Freeform 3">
              <a:extLst>
                <a:ext uri="{FF2B5EF4-FFF2-40B4-BE49-F238E27FC236}">
                  <a16:creationId xmlns:a16="http://schemas.microsoft.com/office/drawing/2014/main" id="{D34B35ED-0C69-7D8C-8B4C-74571C96BBAA}"/>
                </a:ext>
              </a:extLst>
            </p:cNvPr>
            <p:cNvSpPr/>
            <p:nvPr/>
          </p:nvSpPr>
          <p:spPr>
            <a:xfrm>
              <a:off x="0" y="0"/>
              <a:ext cx="1903162" cy="2823363"/>
            </a:xfrm>
            <a:custGeom>
              <a:avLst/>
              <a:gdLst/>
              <a:ahLst/>
              <a:cxnLst/>
              <a:rect l="l" t="t" r="r" b="b"/>
              <a:pathLst>
                <a:path w="1903162" h="2823363">
                  <a:moveTo>
                    <a:pt x="0" y="0"/>
                  </a:moveTo>
                  <a:lnTo>
                    <a:pt x="1903162" y="0"/>
                  </a:lnTo>
                  <a:lnTo>
                    <a:pt x="1903162" y="2823363"/>
                  </a:lnTo>
                  <a:lnTo>
                    <a:pt x="0" y="2823363"/>
                  </a:lnTo>
                  <a:close/>
                </a:path>
              </a:pathLst>
            </a:custGeom>
            <a:solidFill>
              <a:srgbClr val="DADCEF">
                <a:alpha val="69804"/>
              </a:srgbClr>
            </a:solidFill>
          </p:spPr>
          <p:txBody>
            <a:bodyPr/>
            <a:lstStyle/>
            <a:p>
              <a:endParaRPr lang="it-IT" noProof="0" dirty="0"/>
            </a:p>
          </p:txBody>
        </p:sp>
        <p:sp>
          <p:nvSpPr>
            <p:cNvPr id="4" name="TextBox 4">
              <a:extLst>
                <a:ext uri="{FF2B5EF4-FFF2-40B4-BE49-F238E27FC236}">
                  <a16:creationId xmlns:a16="http://schemas.microsoft.com/office/drawing/2014/main" id="{F12CEDEC-60D1-FFDF-F598-9E0D77AC08CF}"/>
                </a:ext>
              </a:extLst>
            </p:cNvPr>
            <p:cNvSpPr txBox="1"/>
            <p:nvPr/>
          </p:nvSpPr>
          <p:spPr>
            <a:xfrm>
              <a:off x="0" y="-38100"/>
              <a:ext cx="1903162" cy="2861463"/>
            </a:xfrm>
            <a:prstGeom prst="rect">
              <a:avLst/>
            </a:prstGeom>
          </p:spPr>
          <p:txBody>
            <a:bodyPr lIns="50800" tIns="50800" rIns="50800" bIns="50800" rtlCol="0" anchor="ctr"/>
            <a:lstStyle/>
            <a:p>
              <a:pPr algn="ctr">
                <a:lnSpc>
                  <a:spcPts val="2659"/>
                </a:lnSpc>
              </a:pPr>
              <a:endParaRPr lang="it-IT" noProof="0" dirty="0"/>
            </a:p>
          </p:txBody>
        </p:sp>
      </p:grpSp>
      <p:sp>
        <p:nvSpPr>
          <p:cNvPr id="5" name="Freeform 5">
            <a:extLst>
              <a:ext uri="{FF2B5EF4-FFF2-40B4-BE49-F238E27FC236}">
                <a16:creationId xmlns:a16="http://schemas.microsoft.com/office/drawing/2014/main" id="{9DC715A1-6CFA-DED9-59A4-B4B6785ADAD3}"/>
              </a:ext>
            </a:extLst>
          </p:cNvPr>
          <p:cNvSpPr/>
          <p:nvPr/>
        </p:nvSpPr>
        <p:spPr>
          <a:xfrm>
            <a:off x="2798508" y="2526873"/>
            <a:ext cx="2616627" cy="2616627"/>
          </a:xfrm>
          <a:custGeom>
            <a:avLst/>
            <a:gdLst/>
            <a:ahLst/>
            <a:cxnLst/>
            <a:rect l="l" t="t" r="r" b="b"/>
            <a:pathLst>
              <a:path w="2616627" h="2616627">
                <a:moveTo>
                  <a:pt x="0" y="0"/>
                </a:moveTo>
                <a:lnTo>
                  <a:pt x="2616628" y="0"/>
                </a:lnTo>
                <a:lnTo>
                  <a:pt x="2616628" y="2616627"/>
                </a:lnTo>
                <a:lnTo>
                  <a:pt x="0" y="26166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noProof="0" dirty="0"/>
          </a:p>
        </p:txBody>
      </p:sp>
      <p:sp>
        <p:nvSpPr>
          <p:cNvPr id="6" name="Freeform 6">
            <a:extLst>
              <a:ext uri="{FF2B5EF4-FFF2-40B4-BE49-F238E27FC236}">
                <a16:creationId xmlns:a16="http://schemas.microsoft.com/office/drawing/2014/main" id="{0AE3DE1A-6A11-CA22-7898-C35B0CA07A79}"/>
              </a:ext>
            </a:extLst>
          </p:cNvPr>
          <p:cNvSpPr/>
          <p:nvPr/>
        </p:nvSpPr>
        <p:spPr>
          <a:xfrm flipH="1">
            <a:off x="3060262" y="2683538"/>
            <a:ext cx="2093121" cy="2303297"/>
          </a:xfrm>
          <a:custGeom>
            <a:avLst/>
            <a:gdLst/>
            <a:ahLst/>
            <a:cxnLst/>
            <a:rect l="l" t="t" r="r" b="b"/>
            <a:pathLst>
              <a:path w="2093121" h="2303297">
                <a:moveTo>
                  <a:pt x="2093121" y="0"/>
                </a:moveTo>
                <a:lnTo>
                  <a:pt x="0" y="0"/>
                </a:lnTo>
                <a:lnTo>
                  <a:pt x="0" y="2303297"/>
                </a:lnTo>
                <a:lnTo>
                  <a:pt x="2093121" y="2303297"/>
                </a:lnTo>
                <a:lnTo>
                  <a:pt x="2093121" y="0"/>
                </a:lnTo>
                <a:close/>
              </a:path>
            </a:pathLst>
          </a:custGeom>
          <a:blipFill>
            <a:blip r:embed="rId4"/>
            <a:stretch>
              <a:fillRect/>
            </a:stretch>
          </a:blipFill>
        </p:spPr>
        <p:txBody>
          <a:bodyPr/>
          <a:lstStyle/>
          <a:p>
            <a:endParaRPr lang="it-IT" noProof="0" dirty="0"/>
          </a:p>
        </p:txBody>
      </p:sp>
      <p:sp>
        <p:nvSpPr>
          <p:cNvPr id="7" name="Freeform 7">
            <a:extLst>
              <a:ext uri="{FF2B5EF4-FFF2-40B4-BE49-F238E27FC236}">
                <a16:creationId xmlns:a16="http://schemas.microsoft.com/office/drawing/2014/main" id="{D65BBB84-02F3-D582-2529-7B5EDA9C2D41}"/>
              </a:ext>
            </a:extLst>
          </p:cNvPr>
          <p:cNvSpPr/>
          <p:nvPr/>
        </p:nvSpPr>
        <p:spPr>
          <a:xfrm>
            <a:off x="-2038930" y="3235470"/>
            <a:ext cx="7214604" cy="7367445"/>
          </a:xfrm>
          <a:custGeom>
            <a:avLst/>
            <a:gdLst/>
            <a:ahLst/>
            <a:cxnLst/>
            <a:rect l="l" t="t" r="r" b="b"/>
            <a:pathLst>
              <a:path w="7214604" h="7367445">
                <a:moveTo>
                  <a:pt x="0" y="0"/>
                </a:moveTo>
                <a:lnTo>
                  <a:pt x="7214605" y="0"/>
                </a:lnTo>
                <a:lnTo>
                  <a:pt x="7214605" y="7367445"/>
                </a:lnTo>
                <a:lnTo>
                  <a:pt x="0" y="7367445"/>
                </a:lnTo>
                <a:lnTo>
                  <a:pt x="0" y="0"/>
                </a:lnTo>
                <a:close/>
              </a:path>
            </a:pathLst>
          </a:custGeom>
          <a:blipFill>
            <a:blip r:embed="rId5"/>
            <a:stretch>
              <a:fillRect b="-104544"/>
            </a:stretch>
          </a:blipFill>
        </p:spPr>
        <p:txBody>
          <a:bodyPr/>
          <a:lstStyle/>
          <a:p>
            <a:endParaRPr lang="it-IT" noProof="0" dirty="0"/>
          </a:p>
        </p:txBody>
      </p:sp>
      <p:sp>
        <p:nvSpPr>
          <p:cNvPr id="8" name="TextBox 8">
            <a:extLst>
              <a:ext uri="{FF2B5EF4-FFF2-40B4-BE49-F238E27FC236}">
                <a16:creationId xmlns:a16="http://schemas.microsoft.com/office/drawing/2014/main" id="{5D435149-A946-3802-A1E0-C65A2F667A9F}"/>
              </a:ext>
            </a:extLst>
          </p:cNvPr>
          <p:cNvSpPr txBox="1"/>
          <p:nvPr/>
        </p:nvSpPr>
        <p:spPr>
          <a:xfrm>
            <a:off x="7911084" y="342900"/>
            <a:ext cx="8419661" cy="1164887"/>
          </a:xfrm>
          <a:prstGeom prst="rect">
            <a:avLst/>
          </a:prstGeom>
        </p:spPr>
        <p:txBody>
          <a:bodyPr lIns="0" tIns="0" rIns="0" bIns="0" rtlCol="0" anchor="t">
            <a:spAutoFit/>
          </a:bodyPr>
          <a:lstStyle/>
          <a:p>
            <a:pPr marL="0" lvl="0" indent="0" algn="ctr">
              <a:lnSpc>
                <a:spcPts val="8623"/>
              </a:lnSpc>
              <a:spcBef>
                <a:spcPct val="0"/>
              </a:spcBef>
            </a:pPr>
            <a:r>
              <a:rPr lang="it-IT" sz="8623" spc="51" dirty="0">
                <a:solidFill>
                  <a:srgbClr val="505AB8"/>
                </a:solidFill>
                <a:latin typeface="Kompot Slab"/>
                <a:ea typeface="Kompot Slab"/>
                <a:cs typeface="Kompot Slab"/>
                <a:sym typeface="Kompot Slab"/>
              </a:rPr>
              <a:t>LE PARTICELLE </a:t>
            </a:r>
            <a:endParaRPr lang="it-IT" sz="8623" spc="51" noProof="0" dirty="0">
              <a:solidFill>
                <a:srgbClr val="505AB8"/>
              </a:solidFill>
              <a:latin typeface="Kompot Slab"/>
              <a:ea typeface="Kompot Slab"/>
              <a:cs typeface="Kompot Slab"/>
              <a:sym typeface="Kompot Slab"/>
            </a:endParaRPr>
          </a:p>
        </p:txBody>
      </p:sp>
      <p:sp>
        <p:nvSpPr>
          <p:cNvPr id="9" name="TextBox 9">
            <a:extLst>
              <a:ext uri="{FF2B5EF4-FFF2-40B4-BE49-F238E27FC236}">
                <a16:creationId xmlns:a16="http://schemas.microsoft.com/office/drawing/2014/main" id="{9670B389-FD22-4A2E-8512-57D0EE6B8DAD}"/>
              </a:ext>
            </a:extLst>
          </p:cNvPr>
          <p:cNvSpPr txBox="1"/>
          <p:nvPr/>
        </p:nvSpPr>
        <p:spPr>
          <a:xfrm>
            <a:off x="7010400" y="1638300"/>
            <a:ext cx="10668000" cy="500137"/>
          </a:xfrm>
          <a:prstGeom prst="rect">
            <a:avLst/>
          </a:prstGeom>
        </p:spPr>
        <p:txBody>
          <a:bodyPr wrap="square" lIns="0" tIns="0" rIns="0" bIns="0" rtlCol="0" anchor="t">
            <a:spAutoFit/>
          </a:bodyPr>
          <a:lstStyle/>
          <a:p>
            <a:pPr marL="0" lvl="0" indent="0" algn="ctr">
              <a:lnSpc>
                <a:spcPts val="3894"/>
              </a:lnSpc>
              <a:spcBef>
                <a:spcPct val="0"/>
              </a:spcBef>
            </a:pPr>
            <a:r>
              <a:rPr lang="it-IT" sz="2782" b="1" dirty="0">
                <a:solidFill>
                  <a:srgbClr val="000000"/>
                </a:solidFill>
                <a:latin typeface="Flatory Slab Medium"/>
                <a:ea typeface="Flatory Slab Medium"/>
                <a:cs typeface="Flatory Slab Medium"/>
                <a:sym typeface="Flatory Slab Medium"/>
              </a:rPr>
              <a:t>Vocabolario delle particelle elementari (da </a:t>
            </a:r>
            <a:r>
              <a:rPr lang="it-IT" sz="2782" b="1" dirty="0" err="1">
                <a:solidFill>
                  <a:srgbClr val="000000"/>
                </a:solidFill>
                <a:latin typeface="Flatory Slab Medium"/>
                <a:ea typeface="Flatory Slab Medium"/>
                <a:cs typeface="Flatory Slab Medium"/>
                <a:sym typeface="Flatory Slab Medium"/>
              </a:rPr>
              <a:t>DarioWEB</a:t>
            </a:r>
            <a:r>
              <a:rPr lang="it-IT" sz="2782" b="1" dirty="0">
                <a:solidFill>
                  <a:srgbClr val="000000"/>
                </a:solidFill>
                <a:latin typeface="Flatory Slab Medium"/>
                <a:ea typeface="Flatory Slab Medium"/>
                <a:cs typeface="Flatory Slab Medium"/>
                <a:sym typeface="Flatory Slab Medium"/>
              </a:rPr>
              <a:t>) </a:t>
            </a:r>
            <a:endParaRPr lang="it-IT" sz="2782" b="1" noProof="0" dirty="0">
              <a:solidFill>
                <a:srgbClr val="000000"/>
              </a:solidFill>
              <a:latin typeface="Flatory Slab Medium"/>
              <a:ea typeface="Flatory Slab Medium"/>
              <a:cs typeface="Flatory Slab Medium"/>
              <a:sym typeface="Flatory Slab Medium"/>
            </a:endParaRPr>
          </a:p>
        </p:txBody>
      </p:sp>
      <p:sp>
        <p:nvSpPr>
          <p:cNvPr id="11" name="AutoShape 11">
            <a:extLst>
              <a:ext uri="{FF2B5EF4-FFF2-40B4-BE49-F238E27FC236}">
                <a16:creationId xmlns:a16="http://schemas.microsoft.com/office/drawing/2014/main" id="{D36D77EE-3405-0C82-BA03-6C7949CDF1F4}"/>
              </a:ext>
            </a:extLst>
          </p:cNvPr>
          <p:cNvSpPr/>
          <p:nvPr/>
        </p:nvSpPr>
        <p:spPr>
          <a:xfrm>
            <a:off x="7944164" y="2247900"/>
            <a:ext cx="8353501" cy="0"/>
          </a:xfrm>
          <a:prstGeom prst="line">
            <a:avLst/>
          </a:prstGeom>
          <a:ln w="57150" cap="rnd">
            <a:solidFill>
              <a:srgbClr val="525CBF"/>
            </a:solidFill>
            <a:prstDash val="solid"/>
            <a:headEnd type="none" w="sm" len="sm"/>
            <a:tailEnd type="none" w="sm" len="sm"/>
          </a:ln>
        </p:spPr>
        <p:txBody>
          <a:bodyPr/>
          <a:lstStyle/>
          <a:p>
            <a:endParaRPr lang="it-IT" noProof="0" dirty="0"/>
          </a:p>
        </p:txBody>
      </p:sp>
      <p:sp>
        <p:nvSpPr>
          <p:cNvPr id="12" name="AutoShape 12">
            <a:extLst>
              <a:ext uri="{FF2B5EF4-FFF2-40B4-BE49-F238E27FC236}">
                <a16:creationId xmlns:a16="http://schemas.microsoft.com/office/drawing/2014/main" id="{16F440AC-89F2-58CF-DB75-B6E33D5F0B22}"/>
              </a:ext>
            </a:extLst>
          </p:cNvPr>
          <p:cNvSpPr/>
          <p:nvPr/>
        </p:nvSpPr>
        <p:spPr>
          <a:xfrm>
            <a:off x="7944164" y="1485900"/>
            <a:ext cx="8353501" cy="0"/>
          </a:xfrm>
          <a:prstGeom prst="line">
            <a:avLst/>
          </a:prstGeom>
          <a:ln w="57150" cap="rnd">
            <a:solidFill>
              <a:srgbClr val="525CBF"/>
            </a:solidFill>
            <a:prstDash val="solid"/>
            <a:headEnd type="none" w="sm" len="sm"/>
            <a:tailEnd type="none" w="sm" len="sm"/>
          </a:ln>
        </p:spPr>
        <p:txBody>
          <a:bodyPr/>
          <a:lstStyle/>
          <a:p>
            <a:endParaRPr lang="it-IT" noProof="0" dirty="0"/>
          </a:p>
        </p:txBody>
      </p:sp>
      <p:pic>
        <p:nvPicPr>
          <p:cNvPr id="14" name="Immagine 13" descr="Immagine che contiene simbolo, Blu elettrico, bandiera, logo&#10;&#10;Il contenuto generato dall'IA potrebbe non essere corretto.">
            <a:extLst>
              <a:ext uri="{FF2B5EF4-FFF2-40B4-BE49-F238E27FC236}">
                <a16:creationId xmlns:a16="http://schemas.microsoft.com/office/drawing/2014/main" id="{3DD15CFA-E029-C0C5-5DEC-7FC466DBFF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192014"/>
            <a:ext cx="800786" cy="800786"/>
          </a:xfrm>
          <a:prstGeom prst="rect">
            <a:avLst/>
          </a:prstGeom>
        </p:spPr>
      </p:pic>
      <p:pic>
        <p:nvPicPr>
          <p:cNvPr id="17" name="Immagine 16" descr="Immagine che contiene testo, schermata, software, Icona del computer&#10;&#10;Il contenuto generato dall'IA potrebbe non essere corretto.">
            <a:extLst>
              <a:ext uri="{FF2B5EF4-FFF2-40B4-BE49-F238E27FC236}">
                <a16:creationId xmlns:a16="http://schemas.microsoft.com/office/drawing/2014/main" id="{7BB528AD-CE3B-36EA-5B69-7B00128669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26067" y="2319264"/>
            <a:ext cx="9796543" cy="7926890"/>
          </a:xfrm>
          <a:prstGeom prst="rect">
            <a:avLst/>
          </a:prstGeom>
        </p:spPr>
      </p:pic>
    </p:spTree>
    <p:extLst>
      <p:ext uri="{BB962C8B-B14F-4D97-AF65-F5344CB8AC3E}">
        <p14:creationId xmlns:p14="http://schemas.microsoft.com/office/powerpoint/2010/main" val="2099638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E5F3"/>
        </a:solidFill>
        <a:effectLst/>
      </p:bgPr>
    </p:bg>
    <p:spTree>
      <p:nvGrpSpPr>
        <p:cNvPr id="1" name=""/>
        <p:cNvGrpSpPr/>
        <p:nvPr/>
      </p:nvGrpSpPr>
      <p:grpSpPr>
        <a:xfrm>
          <a:off x="0" y="0"/>
          <a:ext cx="0" cy="0"/>
          <a:chOff x="0" y="0"/>
          <a:chExt cx="0" cy="0"/>
        </a:xfrm>
      </p:grpSpPr>
      <p:grpSp>
        <p:nvGrpSpPr>
          <p:cNvPr id="2" name="Group 2"/>
          <p:cNvGrpSpPr/>
          <p:nvPr/>
        </p:nvGrpSpPr>
        <p:grpSpPr>
          <a:xfrm>
            <a:off x="539007" y="419100"/>
            <a:ext cx="9472605" cy="9210846"/>
            <a:chOff x="0" y="0"/>
            <a:chExt cx="2135053" cy="2076054"/>
          </a:xfrm>
        </p:grpSpPr>
        <p:sp>
          <p:nvSpPr>
            <p:cNvPr id="3" name="Freeform 3"/>
            <p:cNvSpPr/>
            <p:nvPr/>
          </p:nvSpPr>
          <p:spPr>
            <a:xfrm>
              <a:off x="0" y="0"/>
              <a:ext cx="2135053" cy="2076054"/>
            </a:xfrm>
            <a:custGeom>
              <a:avLst/>
              <a:gdLst/>
              <a:ahLst/>
              <a:cxnLst/>
              <a:rect l="l" t="t" r="r" b="b"/>
              <a:pathLst>
                <a:path w="2135053" h="2076054">
                  <a:moveTo>
                    <a:pt x="16346" y="0"/>
                  </a:moveTo>
                  <a:lnTo>
                    <a:pt x="2118707" y="0"/>
                  </a:lnTo>
                  <a:cubicBezTo>
                    <a:pt x="2127734" y="0"/>
                    <a:pt x="2135053" y="7318"/>
                    <a:pt x="2135053" y="16346"/>
                  </a:cubicBezTo>
                  <a:lnTo>
                    <a:pt x="2135053" y="2059708"/>
                  </a:lnTo>
                  <a:cubicBezTo>
                    <a:pt x="2135053" y="2068736"/>
                    <a:pt x="2127734" y="2076054"/>
                    <a:pt x="2118707" y="2076054"/>
                  </a:cubicBezTo>
                  <a:lnTo>
                    <a:pt x="16346" y="2076054"/>
                  </a:lnTo>
                  <a:cubicBezTo>
                    <a:pt x="7318" y="2076054"/>
                    <a:pt x="0" y="2068736"/>
                    <a:pt x="0" y="2059708"/>
                  </a:cubicBezTo>
                  <a:lnTo>
                    <a:pt x="0" y="16346"/>
                  </a:lnTo>
                  <a:cubicBezTo>
                    <a:pt x="0" y="7318"/>
                    <a:pt x="7318" y="0"/>
                    <a:pt x="16346"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4" name="TextBox 4"/>
            <p:cNvSpPr txBox="1"/>
            <p:nvPr/>
          </p:nvSpPr>
          <p:spPr>
            <a:xfrm>
              <a:off x="0" y="-76200"/>
              <a:ext cx="2135053" cy="2152254"/>
            </a:xfrm>
            <a:prstGeom prst="rect">
              <a:avLst/>
            </a:prstGeom>
          </p:spPr>
          <p:txBody>
            <a:bodyPr lIns="43909" tIns="43909" rIns="43909" bIns="43909" rtlCol="0" anchor="ctr"/>
            <a:lstStyle/>
            <a:p>
              <a:pPr algn="ctr">
                <a:lnSpc>
                  <a:spcPts val="4917"/>
                </a:lnSpc>
              </a:pPr>
              <a:endParaRPr lang="it-IT" noProof="0" dirty="0"/>
            </a:p>
          </p:txBody>
        </p:sp>
      </p:grpSp>
      <p:sp>
        <p:nvSpPr>
          <p:cNvPr id="5" name="TextBox 5"/>
          <p:cNvSpPr txBox="1"/>
          <p:nvPr/>
        </p:nvSpPr>
        <p:spPr>
          <a:xfrm>
            <a:off x="685800" y="5223942"/>
            <a:ext cx="6400800" cy="4501232"/>
          </a:xfrm>
          <a:prstGeom prst="rect">
            <a:avLst/>
          </a:prstGeom>
        </p:spPr>
        <p:txBody>
          <a:bodyPr wrap="square" lIns="0" tIns="0" rIns="0" bIns="0" rtlCol="0" anchor="t">
            <a:spAutoFit/>
          </a:bodyPr>
          <a:lstStyle/>
          <a:p>
            <a:pPr marL="0" lvl="0" indent="0">
              <a:lnSpc>
                <a:spcPts val="3894"/>
              </a:lnSpc>
              <a:spcBef>
                <a:spcPct val="0"/>
              </a:spcBef>
            </a:pPr>
            <a:r>
              <a:rPr lang="it-IT" sz="2782" b="1" noProof="0" dirty="0">
                <a:solidFill>
                  <a:srgbClr val="000000"/>
                </a:solidFill>
                <a:latin typeface="Flatory Slab Medium"/>
                <a:ea typeface="Flatory Slab Medium"/>
                <a:cs typeface="Flatory Slab Medium"/>
                <a:sym typeface="Flatory Slab Medium"/>
              </a:rPr>
              <a:t>Già nel 1952 SC viene concepito ed in seguito costruito. I primi esperimenti iniziarono nel 1958. SC riveste un ruolo fondamentale nelle prime scoperte e nell’addestramento</a:t>
            </a:r>
            <a:r>
              <a:rPr lang="it-IT" sz="2782" b="1" dirty="0">
                <a:solidFill>
                  <a:srgbClr val="000000"/>
                </a:solidFill>
                <a:latin typeface="Flatory Slab Medium"/>
                <a:ea typeface="Flatory Slab Medium"/>
                <a:cs typeface="Flatory Slab Medium"/>
                <a:sym typeface="Flatory Slab Medium"/>
              </a:rPr>
              <a:t> dei giovani ricercatori.  Rinnovato, ha una seconda vita dal 1974 al 1991, quando viene definitivamente dismesso  </a:t>
            </a:r>
            <a:endParaRPr lang="it-IT" sz="2782" b="1" noProof="0" dirty="0">
              <a:solidFill>
                <a:srgbClr val="000000"/>
              </a:solidFill>
              <a:latin typeface="Flatory Slab Medium"/>
              <a:ea typeface="Flatory Slab Medium"/>
              <a:cs typeface="Flatory Slab Medium"/>
              <a:sym typeface="Flatory Slab Medium"/>
            </a:endParaRPr>
          </a:p>
        </p:txBody>
      </p:sp>
      <p:sp>
        <p:nvSpPr>
          <p:cNvPr id="6" name="TextBox 6"/>
          <p:cNvSpPr txBox="1"/>
          <p:nvPr/>
        </p:nvSpPr>
        <p:spPr>
          <a:xfrm>
            <a:off x="1042635" y="797668"/>
            <a:ext cx="8465350" cy="993032"/>
          </a:xfrm>
          <a:prstGeom prst="rect">
            <a:avLst/>
          </a:prstGeom>
        </p:spPr>
        <p:txBody>
          <a:bodyPr lIns="0" tIns="0" rIns="0" bIns="0" rtlCol="0" anchor="t">
            <a:spAutoFit/>
          </a:bodyPr>
          <a:lstStyle/>
          <a:p>
            <a:pPr marL="0" lvl="0" indent="0" algn="ctr">
              <a:lnSpc>
                <a:spcPts val="7391"/>
              </a:lnSpc>
              <a:spcBef>
                <a:spcPct val="0"/>
              </a:spcBef>
            </a:pPr>
            <a:r>
              <a:rPr lang="it-IT" sz="7391" spc="44" dirty="0">
                <a:solidFill>
                  <a:srgbClr val="505AB8"/>
                </a:solidFill>
                <a:latin typeface="Kompot Slab"/>
                <a:ea typeface="Kompot Slab"/>
                <a:cs typeface="Kompot Slab"/>
                <a:sym typeface="Kompot Slab"/>
              </a:rPr>
              <a:t>Le </a:t>
            </a:r>
            <a:r>
              <a:rPr lang="it-IT" sz="7391" spc="44" dirty="0" err="1">
                <a:solidFill>
                  <a:srgbClr val="505AB8"/>
                </a:solidFill>
                <a:latin typeface="Kompot Slab"/>
                <a:ea typeface="Kompot Slab"/>
                <a:cs typeface="Kompot Slab"/>
                <a:sym typeface="Kompot Slab"/>
              </a:rPr>
              <a:t>pRIME</a:t>
            </a:r>
            <a:r>
              <a:rPr lang="it-IT" sz="7391" spc="44" dirty="0">
                <a:solidFill>
                  <a:srgbClr val="505AB8"/>
                </a:solidFill>
                <a:latin typeface="Kompot Slab"/>
                <a:ea typeface="Kompot Slab"/>
                <a:cs typeface="Kompot Slab"/>
                <a:sym typeface="Kompot Slab"/>
              </a:rPr>
              <a:t> MACCHINE</a:t>
            </a:r>
            <a:endParaRPr lang="it-IT" sz="7391" spc="44" noProof="0" dirty="0">
              <a:solidFill>
                <a:srgbClr val="505AB8"/>
              </a:solidFill>
              <a:latin typeface="Kompot Slab"/>
              <a:ea typeface="Kompot Slab"/>
              <a:cs typeface="Kompot Slab"/>
              <a:sym typeface="Kompot Slab"/>
            </a:endParaRPr>
          </a:p>
        </p:txBody>
      </p:sp>
      <p:sp>
        <p:nvSpPr>
          <p:cNvPr id="7" name="Freeform 7"/>
          <p:cNvSpPr/>
          <p:nvPr/>
        </p:nvSpPr>
        <p:spPr>
          <a:xfrm rot="-6323861">
            <a:off x="8986726" y="1897933"/>
            <a:ext cx="9754436" cy="6491134"/>
          </a:xfrm>
          <a:custGeom>
            <a:avLst/>
            <a:gdLst/>
            <a:ahLst/>
            <a:cxnLst/>
            <a:rect l="l" t="t" r="r" b="b"/>
            <a:pathLst>
              <a:path w="9754436" h="6491134">
                <a:moveTo>
                  <a:pt x="0" y="0"/>
                </a:moveTo>
                <a:lnTo>
                  <a:pt x="9754436" y="0"/>
                </a:lnTo>
                <a:lnTo>
                  <a:pt x="9754436" y="6491134"/>
                </a:lnTo>
                <a:lnTo>
                  <a:pt x="0" y="64911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noProof="0" dirty="0"/>
          </a:p>
        </p:txBody>
      </p:sp>
      <p:sp>
        <p:nvSpPr>
          <p:cNvPr id="10" name="TextBox 5">
            <a:extLst>
              <a:ext uri="{FF2B5EF4-FFF2-40B4-BE49-F238E27FC236}">
                <a16:creationId xmlns:a16="http://schemas.microsoft.com/office/drawing/2014/main" id="{91918DA9-7EAE-872D-68A8-CDE3A557F739}"/>
              </a:ext>
            </a:extLst>
          </p:cNvPr>
          <p:cNvSpPr txBox="1"/>
          <p:nvPr/>
        </p:nvSpPr>
        <p:spPr>
          <a:xfrm>
            <a:off x="762000" y="1790700"/>
            <a:ext cx="9144000" cy="3000821"/>
          </a:xfrm>
          <a:prstGeom prst="rect">
            <a:avLst/>
          </a:prstGeom>
        </p:spPr>
        <p:txBody>
          <a:bodyPr wrap="square" lIns="0" tIns="0" rIns="0" bIns="0" rtlCol="0" anchor="t">
            <a:spAutoFit/>
          </a:bodyPr>
          <a:lstStyle/>
          <a:p>
            <a:pPr marL="0" lvl="0" indent="0">
              <a:lnSpc>
                <a:spcPts val="3894"/>
              </a:lnSpc>
              <a:spcBef>
                <a:spcPct val="0"/>
              </a:spcBef>
            </a:pPr>
            <a:r>
              <a:rPr lang="it-IT" sz="2782" b="1" dirty="0">
                <a:solidFill>
                  <a:srgbClr val="000000"/>
                </a:solidFill>
                <a:latin typeface="Flatory Slab Medium"/>
                <a:ea typeface="Flatory Slab Medium"/>
                <a:cs typeface="Flatory Slab Medium"/>
                <a:sym typeface="Flatory Slab Medium"/>
              </a:rPr>
              <a:t>Vengono lanciati 2 progetti, un Sincrociclotrone (in breve SC), una macchina «tradizionale» con potenza maggiore rispetto ad analoghe macchine allora operanti, ed una macchina innovativa, il sincrotrone a protoni (PS), dalla potenza senza eguali per quei tempi </a:t>
            </a:r>
            <a:endParaRPr lang="it-IT" sz="2782" b="1" noProof="0" dirty="0">
              <a:solidFill>
                <a:srgbClr val="000000"/>
              </a:solidFill>
              <a:latin typeface="Flatory Slab Medium"/>
              <a:ea typeface="Flatory Slab Medium"/>
              <a:cs typeface="Flatory Slab Medium"/>
              <a:sym typeface="Flatory Slab Medium"/>
            </a:endParaRPr>
          </a:p>
        </p:txBody>
      </p:sp>
      <p:pic>
        <p:nvPicPr>
          <p:cNvPr id="6146" name="Picture 2">
            <a:extLst>
              <a:ext uri="{FF2B5EF4-FFF2-40B4-BE49-F238E27FC236}">
                <a16:creationId xmlns:a16="http://schemas.microsoft.com/office/drawing/2014/main" id="{245BA83A-02B6-8684-5281-7AF0CCDC5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8934" y="5381179"/>
            <a:ext cx="4733066" cy="47330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E5F3"/>
        </a:solidFill>
        <a:effectLst/>
      </p:bgPr>
    </p:bg>
    <p:spTree>
      <p:nvGrpSpPr>
        <p:cNvPr id="1" name="">
          <a:extLst>
            <a:ext uri="{FF2B5EF4-FFF2-40B4-BE49-F238E27FC236}">
              <a16:creationId xmlns:a16="http://schemas.microsoft.com/office/drawing/2014/main" id="{E48F6E87-0946-42A1-88E8-7BC1BCDEA9D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CA95A0F-AF4C-2505-AF48-FE4846D4037A}"/>
              </a:ext>
            </a:extLst>
          </p:cNvPr>
          <p:cNvGrpSpPr/>
          <p:nvPr/>
        </p:nvGrpSpPr>
        <p:grpSpPr>
          <a:xfrm>
            <a:off x="539007" y="538077"/>
            <a:ext cx="9472605" cy="9210846"/>
            <a:chOff x="0" y="0"/>
            <a:chExt cx="2135053" cy="2076054"/>
          </a:xfrm>
        </p:grpSpPr>
        <p:sp>
          <p:nvSpPr>
            <p:cNvPr id="3" name="Freeform 3">
              <a:extLst>
                <a:ext uri="{FF2B5EF4-FFF2-40B4-BE49-F238E27FC236}">
                  <a16:creationId xmlns:a16="http://schemas.microsoft.com/office/drawing/2014/main" id="{A6EA31C8-99C7-74E4-9065-EA14A4F98D57}"/>
                </a:ext>
              </a:extLst>
            </p:cNvPr>
            <p:cNvSpPr/>
            <p:nvPr/>
          </p:nvSpPr>
          <p:spPr>
            <a:xfrm>
              <a:off x="0" y="0"/>
              <a:ext cx="2135053" cy="2076054"/>
            </a:xfrm>
            <a:custGeom>
              <a:avLst/>
              <a:gdLst/>
              <a:ahLst/>
              <a:cxnLst/>
              <a:rect l="l" t="t" r="r" b="b"/>
              <a:pathLst>
                <a:path w="2135053" h="2076054">
                  <a:moveTo>
                    <a:pt x="16346" y="0"/>
                  </a:moveTo>
                  <a:lnTo>
                    <a:pt x="2118707" y="0"/>
                  </a:lnTo>
                  <a:cubicBezTo>
                    <a:pt x="2127734" y="0"/>
                    <a:pt x="2135053" y="7318"/>
                    <a:pt x="2135053" y="16346"/>
                  </a:cubicBezTo>
                  <a:lnTo>
                    <a:pt x="2135053" y="2059708"/>
                  </a:lnTo>
                  <a:cubicBezTo>
                    <a:pt x="2135053" y="2068736"/>
                    <a:pt x="2127734" y="2076054"/>
                    <a:pt x="2118707" y="2076054"/>
                  </a:cubicBezTo>
                  <a:lnTo>
                    <a:pt x="16346" y="2076054"/>
                  </a:lnTo>
                  <a:cubicBezTo>
                    <a:pt x="7318" y="2076054"/>
                    <a:pt x="0" y="2068736"/>
                    <a:pt x="0" y="2059708"/>
                  </a:cubicBezTo>
                  <a:lnTo>
                    <a:pt x="0" y="16346"/>
                  </a:lnTo>
                  <a:cubicBezTo>
                    <a:pt x="0" y="7318"/>
                    <a:pt x="7318" y="0"/>
                    <a:pt x="16346"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4" name="TextBox 4">
              <a:extLst>
                <a:ext uri="{FF2B5EF4-FFF2-40B4-BE49-F238E27FC236}">
                  <a16:creationId xmlns:a16="http://schemas.microsoft.com/office/drawing/2014/main" id="{555D7004-3B27-A191-DD5D-A95CAEF41B30}"/>
                </a:ext>
              </a:extLst>
            </p:cNvPr>
            <p:cNvSpPr txBox="1"/>
            <p:nvPr/>
          </p:nvSpPr>
          <p:spPr>
            <a:xfrm>
              <a:off x="0" y="-76200"/>
              <a:ext cx="2135053" cy="2152254"/>
            </a:xfrm>
            <a:prstGeom prst="rect">
              <a:avLst/>
            </a:prstGeom>
          </p:spPr>
          <p:txBody>
            <a:bodyPr lIns="43909" tIns="43909" rIns="43909" bIns="43909" rtlCol="0" anchor="ctr"/>
            <a:lstStyle/>
            <a:p>
              <a:pPr algn="ctr">
                <a:lnSpc>
                  <a:spcPts val="4917"/>
                </a:lnSpc>
              </a:pPr>
              <a:endParaRPr lang="it-IT" noProof="0" dirty="0"/>
            </a:p>
          </p:txBody>
        </p:sp>
      </p:grpSp>
      <p:sp>
        <p:nvSpPr>
          <p:cNvPr id="6" name="TextBox 6">
            <a:extLst>
              <a:ext uri="{FF2B5EF4-FFF2-40B4-BE49-F238E27FC236}">
                <a16:creationId xmlns:a16="http://schemas.microsoft.com/office/drawing/2014/main" id="{55B26FD3-87F7-54E3-A269-207291D1A48C}"/>
              </a:ext>
            </a:extLst>
          </p:cNvPr>
          <p:cNvSpPr txBox="1"/>
          <p:nvPr/>
        </p:nvSpPr>
        <p:spPr>
          <a:xfrm>
            <a:off x="1042635" y="797668"/>
            <a:ext cx="8465350" cy="993032"/>
          </a:xfrm>
          <a:prstGeom prst="rect">
            <a:avLst/>
          </a:prstGeom>
        </p:spPr>
        <p:txBody>
          <a:bodyPr lIns="0" tIns="0" rIns="0" bIns="0" rtlCol="0" anchor="t">
            <a:spAutoFit/>
          </a:bodyPr>
          <a:lstStyle/>
          <a:p>
            <a:pPr marL="0" lvl="0" indent="0" algn="ctr">
              <a:lnSpc>
                <a:spcPts val="7391"/>
              </a:lnSpc>
              <a:spcBef>
                <a:spcPct val="0"/>
              </a:spcBef>
            </a:pPr>
            <a:r>
              <a:rPr lang="it-IT" sz="7391" spc="44" dirty="0">
                <a:solidFill>
                  <a:srgbClr val="505AB8"/>
                </a:solidFill>
                <a:latin typeface="Kompot Slab"/>
                <a:ea typeface="Kompot Slab"/>
                <a:cs typeface="Kompot Slab"/>
                <a:sym typeface="Kompot Slab"/>
              </a:rPr>
              <a:t>Le </a:t>
            </a:r>
            <a:r>
              <a:rPr lang="it-IT" sz="7391" spc="44" dirty="0" err="1">
                <a:solidFill>
                  <a:srgbClr val="505AB8"/>
                </a:solidFill>
                <a:latin typeface="Kompot Slab"/>
                <a:ea typeface="Kompot Slab"/>
                <a:cs typeface="Kompot Slab"/>
                <a:sym typeface="Kompot Slab"/>
              </a:rPr>
              <a:t>pRIME</a:t>
            </a:r>
            <a:r>
              <a:rPr lang="it-IT" sz="7391" spc="44" dirty="0">
                <a:solidFill>
                  <a:srgbClr val="505AB8"/>
                </a:solidFill>
                <a:latin typeface="Kompot Slab"/>
                <a:ea typeface="Kompot Slab"/>
                <a:cs typeface="Kompot Slab"/>
                <a:sym typeface="Kompot Slab"/>
              </a:rPr>
              <a:t> MACCHINE</a:t>
            </a:r>
            <a:endParaRPr lang="it-IT" sz="7391" spc="44" noProof="0" dirty="0">
              <a:solidFill>
                <a:srgbClr val="505AB8"/>
              </a:solidFill>
              <a:latin typeface="Kompot Slab"/>
              <a:ea typeface="Kompot Slab"/>
              <a:cs typeface="Kompot Slab"/>
              <a:sym typeface="Kompot Slab"/>
            </a:endParaRPr>
          </a:p>
        </p:txBody>
      </p:sp>
      <p:sp>
        <p:nvSpPr>
          <p:cNvPr id="7" name="Freeform 7">
            <a:extLst>
              <a:ext uri="{FF2B5EF4-FFF2-40B4-BE49-F238E27FC236}">
                <a16:creationId xmlns:a16="http://schemas.microsoft.com/office/drawing/2014/main" id="{A0222511-8C5A-1FE2-2E1D-CEADBEE30A34}"/>
              </a:ext>
            </a:extLst>
          </p:cNvPr>
          <p:cNvSpPr/>
          <p:nvPr/>
        </p:nvSpPr>
        <p:spPr>
          <a:xfrm rot="-6323861">
            <a:off x="8986726" y="1897933"/>
            <a:ext cx="9754436" cy="6491134"/>
          </a:xfrm>
          <a:custGeom>
            <a:avLst/>
            <a:gdLst/>
            <a:ahLst/>
            <a:cxnLst/>
            <a:rect l="l" t="t" r="r" b="b"/>
            <a:pathLst>
              <a:path w="9754436" h="6491134">
                <a:moveTo>
                  <a:pt x="0" y="0"/>
                </a:moveTo>
                <a:lnTo>
                  <a:pt x="9754436" y="0"/>
                </a:lnTo>
                <a:lnTo>
                  <a:pt x="9754436" y="6491134"/>
                </a:lnTo>
                <a:lnTo>
                  <a:pt x="0" y="64911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noProof="0" dirty="0"/>
          </a:p>
        </p:txBody>
      </p:sp>
      <p:sp>
        <p:nvSpPr>
          <p:cNvPr id="10" name="TextBox 5">
            <a:extLst>
              <a:ext uri="{FF2B5EF4-FFF2-40B4-BE49-F238E27FC236}">
                <a16:creationId xmlns:a16="http://schemas.microsoft.com/office/drawing/2014/main" id="{0D8CB0FF-F605-5532-7B54-5675C2BABB64}"/>
              </a:ext>
            </a:extLst>
          </p:cNvPr>
          <p:cNvSpPr txBox="1"/>
          <p:nvPr/>
        </p:nvSpPr>
        <p:spPr>
          <a:xfrm>
            <a:off x="762000" y="1790700"/>
            <a:ext cx="9144000" cy="2500685"/>
          </a:xfrm>
          <a:prstGeom prst="rect">
            <a:avLst/>
          </a:prstGeom>
        </p:spPr>
        <p:txBody>
          <a:bodyPr wrap="square" lIns="0" tIns="0" rIns="0" bIns="0" rtlCol="0" anchor="t">
            <a:spAutoFit/>
          </a:bodyPr>
          <a:lstStyle/>
          <a:p>
            <a:pPr lvl="0">
              <a:lnSpc>
                <a:spcPts val="3894"/>
              </a:lnSpc>
              <a:spcBef>
                <a:spcPct val="0"/>
              </a:spcBef>
            </a:pPr>
            <a:r>
              <a:rPr lang="it-IT" sz="2782" b="1" noProof="0" dirty="0">
                <a:solidFill>
                  <a:srgbClr val="000000"/>
                </a:solidFill>
                <a:latin typeface="Flatory Slab Medium"/>
                <a:ea typeface="Flatory Slab Medium"/>
                <a:cs typeface="Flatory Slab Medium"/>
                <a:sym typeface="Flatory Slab Medium"/>
              </a:rPr>
              <a:t>Nel 1953, i membri del gruppo PS elaborano un concept del </a:t>
            </a:r>
            <a:r>
              <a:rPr lang="it-IT" sz="2782" b="1" dirty="0">
                <a:solidFill>
                  <a:srgbClr val="000000"/>
                </a:solidFill>
                <a:latin typeface="Flatory Slab Medium"/>
                <a:ea typeface="Flatory Slab Medium"/>
                <a:cs typeface="Flatory Slab Medium"/>
                <a:sym typeface="Flatory Slab Medium"/>
              </a:rPr>
              <a:t>Proto Sincrotrone (PS), basato su un concetto rivoluzionario di gradiente di campo magnetico alternato (AGS), che permetteva energie maggiori a parità di costi</a:t>
            </a:r>
            <a:endParaRPr lang="it-IT" sz="2782" b="1" noProof="0" dirty="0">
              <a:solidFill>
                <a:srgbClr val="000000"/>
              </a:solidFill>
              <a:latin typeface="Flatory Slab Medium"/>
              <a:ea typeface="Flatory Slab Medium"/>
              <a:cs typeface="Flatory Slab Medium"/>
              <a:sym typeface="Flatory Slab Medium"/>
            </a:endParaRPr>
          </a:p>
        </p:txBody>
      </p:sp>
      <p:sp>
        <p:nvSpPr>
          <p:cNvPr id="8" name="TextBox 5">
            <a:extLst>
              <a:ext uri="{FF2B5EF4-FFF2-40B4-BE49-F238E27FC236}">
                <a16:creationId xmlns:a16="http://schemas.microsoft.com/office/drawing/2014/main" id="{A598C4AE-223E-F3CE-157F-1CDC0AB3932C}"/>
              </a:ext>
            </a:extLst>
          </p:cNvPr>
          <p:cNvSpPr txBox="1"/>
          <p:nvPr/>
        </p:nvSpPr>
        <p:spPr>
          <a:xfrm>
            <a:off x="762000" y="4488510"/>
            <a:ext cx="6268899" cy="2000548"/>
          </a:xfrm>
          <a:prstGeom prst="rect">
            <a:avLst/>
          </a:prstGeom>
        </p:spPr>
        <p:txBody>
          <a:bodyPr wrap="square" lIns="0" tIns="0" rIns="0" bIns="0" rtlCol="0" anchor="t">
            <a:spAutoFit/>
          </a:bodyPr>
          <a:lstStyle/>
          <a:p>
            <a:pPr lvl="0">
              <a:lnSpc>
                <a:spcPts val="3894"/>
              </a:lnSpc>
              <a:spcBef>
                <a:spcPct val="0"/>
              </a:spcBef>
            </a:pPr>
            <a:r>
              <a:rPr lang="it-IT" sz="2782" b="1" noProof="0" dirty="0">
                <a:solidFill>
                  <a:srgbClr val="000000"/>
                </a:solidFill>
                <a:latin typeface="Flatory Slab Medium"/>
                <a:ea typeface="Flatory Slab Medium"/>
                <a:cs typeface="Flatory Slab Medium"/>
                <a:sym typeface="Flatory Slab Medium"/>
              </a:rPr>
              <a:t>Nel 1956 il concept </a:t>
            </a:r>
            <a:r>
              <a:rPr lang="it-IT" sz="2782" b="1" dirty="0">
                <a:solidFill>
                  <a:srgbClr val="000000"/>
                </a:solidFill>
                <a:latin typeface="Flatory Slab Medium"/>
                <a:ea typeface="Flatory Slab Medium"/>
                <a:cs typeface="Flatory Slab Medium"/>
                <a:sym typeface="Flatory Slab Medium"/>
              </a:rPr>
              <a:t>è</a:t>
            </a:r>
            <a:r>
              <a:rPr lang="it-IT" sz="2782" b="1" noProof="0" dirty="0">
                <a:solidFill>
                  <a:srgbClr val="000000"/>
                </a:solidFill>
                <a:latin typeface="Flatory Slab Medium"/>
                <a:ea typeface="Flatory Slab Medium"/>
                <a:cs typeface="Flatory Slab Medium"/>
                <a:sym typeface="Flatory Slab Medium"/>
              </a:rPr>
              <a:t> validato, il progetto pronto, ed i primi lavori di tunnel avviati. Nel 1959 i lavori vengono completati. </a:t>
            </a:r>
          </a:p>
        </p:txBody>
      </p:sp>
      <p:sp>
        <p:nvSpPr>
          <p:cNvPr id="9" name="TextBox 5">
            <a:extLst>
              <a:ext uri="{FF2B5EF4-FFF2-40B4-BE49-F238E27FC236}">
                <a16:creationId xmlns:a16="http://schemas.microsoft.com/office/drawing/2014/main" id="{CE25C362-A26B-C100-FF9E-F4F4FD1F86CA}"/>
              </a:ext>
            </a:extLst>
          </p:cNvPr>
          <p:cNvSpPr txBox="1"/>
          <p:nvPr/>
        </p:nvSpPr>
        <p:spPr>
          <a:xfrm>
            <a:off x="703309" y="6607150"/>
            <a:ext cx="6327590" cy="3000821"/>
          </a:xfrm>
          <a:prstGeom prst="rect">
            <a:avLst/>
          </a:prstGeom>
        </p:spPr>
        <p:txBody>
          <a:bodyPr wrap="square" lIns="0" tIns="0" rIns="0" bIns="0" rtlCol="0" anchor="t">
            <a:spAutoFit/>
          </a:bodyPr>
          <a:lstStyle/>
          <a:p>
            <a:pPr lvl="0">
              <a:lnSpc>
                <a:spcPts val="3894"/>
              </a:lnSpc>
              <a:spcBef>
                <a:spcPct val="0"/>
              </a:spcBef>
            </a:pPr>
            <a:r>
              <a:rPr lang="it-IT" sz="2782" b="1" dirty="0">
                <a:solidFill>
                  <a:srgbClr val="000000"/>
                </a:solidFill>
                <a:latin typeface="Flatory Slab Medium"/>
                <a:ea typeface="Flatory Slab Medium"/>
                <a:cs typeface="Flatory Slab Medium"/>
                <a:sym typeface="Flatory Slab Medium"/>
              </a:rPr>
              <a:t>Il progetto originale subisce diversi aggiornamenti che ne aumentano enormemente l’intensità del fascio, sino a renderlo il fornitore di protoni ed ioni per il Large </a:t>
            </a:r>
            <a:r>
              <a:rPr lang="it-IT" sz="2782" b="1" dirty="0" err="1">
                <a:solidFill>
                  <a:srgbClr val="000000"/>
                </a:solidFill>
                <a:latin typeface="Flatory Slab Medium"/>
                <a:ea typeface="Flatory Slab Medium"/>
                <a:cs typeface="Flatory Slab Medium"/>
                <a:sym typeface="Flatory Slab Medium"/>
              </a:rPr>
              <a:t>Hadron</a:t>
            </a:r>
            <a:r>
              <a:rPr lang="it-IT" sz="2782" b="1" dirty="0">
                <a:solidFill>
                  <a:srgbClr val="000000"/>
                </a:solidFill>
                <a:latin typeface="Flatory Slab Medium"/>
                <a:ea typeface="Flatory Slab Medium"/>
                <a:cs typeface="Flatory Slab Medium"/>
                <a:sym typeface="Flatory Slab Medium"/>
              </a:rPr>
              <a:t> Collider LHC  </a:t>
            </a:r>
            <a:endParaRPr lang="it-IT" sz="2782" b="1" noProof="0" dirty="0">
              <a:solidFill>
                <a:srgbClr val="000000"/>
              </a:solidFill>
              <a:latin typeface="Flatory Slab Medium"/>
              <a:ea typeface="Flatory Slab Medium"/>
              <a:cs typeface="Flatory Slab Medium"/>
              <a:sym typeface="Flatory Slab Medium"/>
            </a:endParaRPr>
          </a:p>
        </p:txBody>
      </p:sp>
      <p:pic>
        <p:nvPicPr>
          <p:cNvPr id="7170" name="Picture 2">
            <a:extLst>
              <a:ext uri="{FF2B5EF4-FFF2-40B4-BE49-F238E27FC236}">
                <a16:creationId xmlns:a16="http://schemas.microsoft.com/office/drawing/2014/main" id="{5CD99D19-CBB1-418B-62D7-B4039CA398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3892" y="4818710"/>
            <a:ext cx="5166708" cy="5166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687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E5F3"/>
        </a:solidFill>
        <a:effectLst/>
      </p:bgPr>
    </p:bg>
    <p:spTree>
      <p:nvGrpSpPr>
        <p:cNvPr id="1" name="">
          <a:extLst>
            <a:ext uri="{FF2B5EF4-FFF2-40B4-BE49-F238E27FC236}">
              <a16:creationId xmlns:a16="http://schemas.microsoft.com/office/drawing/2014/main" id="{6F47561E-A48C-84A0-206A-67EC2A858CE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0D2DF6F-6D7D-5D78-9AA5-A6E4A9976B37}"/>
              </a:ext>
            </a:extLst>
          </p:cNvPr>
          <p:cNvGrpSpPr/>
          <p:nvPr/>
        </p:nvGrpSpPr>
        <p:grpSpPr>
          <a:xfrm>
            <a:off x="539007" y="538077"/>
            <a:ext cx="9472605" cy="9210846"/>
            <a:chOff x="0" y="0"/>
            <a:chExt cx="2135053" cy="2076054"/>
          </a:xfrm>
        </p:grpSpPr>
        <p:sp>
          <p:nvSpPr>
            <p:cNvPr id="3" name="Freeform 3">
              <a:extLst>
                <a:ext uri="{FF2B5EF4-FFF2-40B4-BE49-F238E27FC236}">
                  <a16:creationId xmlns:a16="http://schemas.microsoft.com/office/drawing/2014/main" id="{AB471946-90FC-247F-9DC6-8E2D53E08BBA}"/>
                </a:ext>
              </a:extLst>
            </p:cNvPr>
            <p:cNvSpPr/>
            <p:nvPr/>
          </p:nvSpPr>
          <p:spPr>
            <a:xfrm>
              <a:off x="0" y="0"/>
              <a:ext cx="2135053" cy="2076054"/>
            </a:xfrm>
            <a:custGeom>
              <a:avLst/>
              <a:gdLst/>
              <a:ahLst/>
              <a:cxnLst/>
              <a:rect l="l" t="t" r="r" b="b"/>
              <a:pathLst>
                <a:path w="2135053" h="2076054">
                  <a:moveTo>
                    <a:pt x="16346" y="0"/>
                  </a:moveTo>
                  <a:lnTo>
                    <a:pt x="2118707" y="0"/>
                  </a:lnTo>
                  <a:cubicBezTo>
                    <a:pt x="2127734" y="0"/>
                    <a:pt x="2135053" y="7318"/>
                    <a:pt x="2135053" y="16346"/>
                  </a:cubicBezTo>
                  <a:lnTo>
                    <a:pt x="2135053" y="2059708"/>
                  </a:lnTo>
                  <a:cubicBezTo>
                    <a:pt x="2135053" y="2068736"/>
                    <a:pt x="2127734" y="2076054"/>
                    <a:pt x="2118707" y="2076054"/>
                  </a:cubicBezTo>
                  <a:lnTo>
                    <a:pt x="16346" y="2076054"/>
                  </a:lnTo>
                  <a:cubicBezTo>
                    <a:pt x="7318" y="2076054"/>
                    <a:pt x="0" y="2068736"/>
                    <a:pt x="0" y="2059708"/>
                  </a:cubicBezTo>
                  <a:lnTo>
                    <a:pt x="0" y="16346"/>
                  </a:lnTo>
                  <a:cubicBezTo>
                    <a:pt x="0" y="7318"/>
                    <a:pt x="7318" y="0"/>
                    <a:pt x="16346"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4" name="TextBox 4">
              <a:extLst>
                <a:ext uri="{FF2B5EF4-FFF2-40B4-BE49-F238E27FC236}">
                  <a16:creationId xmlns:a16="http://schemas.microsoft.com/office/drawing/2014/main" id="{A53018F4-7D40-D6DF-DF67-3D947D0DCB20}"/>
                </a:ext>
              </a:extLst>
            </p:cNvPr>
            <p:cNvSpPr txBox="1"/>
            <p:nvPr/>
          </p:nvSpPr>
          <p:spPr>
            <a:xfrm>
              <a:off x="0" y="-76200"/>
              <a:ext cx="2135053" cy="2152254"/>
            </a:xfrm>
            <a:prstGeom prst="rect">
              <a:avLst/>
            </a:prstGeom>
          </p:spPr>
          <p:txBody>
            <a:bodyPr lIns="43909" tIns="43909" rIns="43909" bIns="43909" rtlCol="0" anchor="ctr"/>
            <a:lstStyle/>
            <a:p>
              <a:pPr algn="ctr">
                <a:lnSpc>
                  <a:spcPts val="4917"/>
                </a:lnSpc>
              </a:pPr>
              <a:endParaRPr lang="it-IT" noProof="0" dirty="0"/>
            </a:p>
          </p:txBody>
        </p:sp>
      </p:grpSp>
      <p:sp>
        <p:nvSpPr>
          <p:cNvPr id="6" name="TextBox 6">
            <a:extLst>
              <a:ext uri="{FF2B5EF4-FFF2-40B4-BE49-F238E27FC236}">
                <a16:creationId xmlns:a16="http://schemas.microsoft.com/office/drawing/2014/main" id="{FF5AAC67-06F2-F606-14B3-3ED8E7E0736F}"/>
              </a:ext>
            </a:extLst>
          </p:cNvPr>
          <p:cNvSpPr txBox="1"/>
          <p:nvPr/>
        </p:nvSpPr>
        <p:spPr>
          <a:xfrm>
            <a:off x="539007" y="797668"/>
            <a:ext cx="9472604" cy="2893997"/>
          </a:xfrm>
          <a:prstGeom prst="rect">
            <a:avLst/>
          </a:prstGeom>
        </p:spPr>
        <p:txBody>
          <a:bodyPr wrap="square" lIns="0" tIns="0" rIns="0" bIns="0" rtlCol="0" anchor="t">
            <a:spAutoFit/>
          </a:bodyPr>
          <a:lstStyle/>
          <a:p>
            <a:pPr marL="0" lvl="0" indent="0" algn="ctr">
              <a:lnSpc>
                <a:spcPts val="7391"/>
              </a:lnSpc>
              <a:spcBef>
                <a:spcPct val="0"/>
              </a:spcBef>
            </a:pPr>
            <a:r>
              <a:rPr lang="it-IT" sz="7391" spc="44" noProof="0" dirty="0">
                <a:solidFill>
                  <a:srgbClr val="505AB8"/>
                </a:solidFill>
                <a:latin typeface="Kompot Slab"/>
                <a:ea typeface="Kompot Slab"/>
                <a:cs typeface="Kompot Slab"/>
                <a:sym typeface="Kompot Slab"/>
              </a:rPr>
              <a:t>LEP</a:t>
            </a:r>
          </a:p>
          <a:p>
            <a:pPr algn="ctr">
              <a:lnSpc>
                <a:spcPts val="7391"/>
              </a:lnSpc>
              <a:spcBef>
                <a:spcPct val="0"/>
              </a:spcBef>
            </a:pPr>
            <a:r>
              <a:rPr lang="it-IT" sz="4000" spc="44" dirty="0">
                <a:solidFill>
                  <a:srgbClr val="505AB8"/>
                </a:solidFill>
                <a:latin typeface="Kompot Slab"/>
                <a:ea typeface="Kompot Slab"/>
                <a:cs typeface="Kompot Slab"/>
                <a:sym typeface="Kompot Slab"/>
              </a:rPr>
              <a:t>Large Electron </a:t>
            </a:r>
            <a:r>
              <a:rPr lang="it-IT" sz="4000" spc="44" dirty="0" err="1">
                <a:solidFill>
                  <a:srgbClr val="505AB8"/>
                </a:solidFill>
                <a:latin typeface="Kompot Slab"/>
                <a:ea typeface="Kompot Slab"/>
                <a:cs typeface="Kompot Slab"/>
                <a:sym typeface="Kompot Slab"/>
              </a:rPr>
              <a:t>positron</a:t>
            </a:r>
            <a:r>
              <a:rPr lang="it-IT" sz="4000" spc="44" dirty="0">
                <a:solidFill>
                  <a:srgbClr val="505AB8"/>
                </a:solidFill>
                <a:latin typeface="Kompot Slab"/>
                <a:ea typeface="Kompot Slab"/>
                <a:cs typeface="Kompot Slab"/>
                <a:sym typeface="Kompot Slab"/>
              </a:rPr>
              <a:t> Collider</a:t>
            </a:r>
          </a:p>
          <a:p>
            <a:pPr marL="0" lvl="0" indent="0" algn="ctr">
              <a:lnSpc>
                <a:spcPts val="7391"/>
              </a:lnSpc>
              <a:spcBef>
                <a:spcPct val="0"/>
              </a:spcBef>
            </a:pPr>
            <a:endParaRPr lang="it-IT" sz="7391" spc="44" noProof="0" dirty="0">
              <a:solidFill>
                <a:srgbClr val="505AB8"/>
              </a:solidFill>
              <a:latin typeface="Kompot Slab"/>
              <a:ea typeface="Kompot Slab"/>
              <a:cs typeface="Kompot Slab"/>
              <a:sym typeface="Kompot Slab"/>
            </a:endParaRPr>
          </a:p>
        </p:txBody>
      </p:sp>
      <p:sp>
        <p:nvSpPr>
          <p:cNvPr id="7" name="Freeform 7">
            <a:extLst>
              <a:ext uri="{FF2B5EF4-FFF2-40B4-BE49-F238E27FC236}">
                <a16:creationId xmlns:a16="http://schemas.microsoft.com/office/drawing/2014/main" id="{E0DF58D8-24D0-B43F-ED34-1AC6B60E4BF8}"/>
              </a:ext>
            </a:extLst>
          </p:cNvPr>
          <p:cNvSpPr/>
          <p:nvPr/>
        </p:nvSpPr>
        <p:spPr>
          <a:xfrm rot="-6323861">
            <a:off x="8986726" y="1897933"/>
            <a:ext cx="9754436" cy="6491134"/>
          </a:xfrm>
          <a:custGeom>
            <a:avLst/>
            <a:gdLst/>
            <a:ahLst/>
            <a:cxnLst/>
            <a:rect l="l" t="t" r="r" b="b"/>
            <a:pathLst>
              <a:path w="9754436" h="6491134">
                <a:moveTo>
                  <a:pt x="0" y="0"/>
                </a:moveTo>
                <a:lnTo>
                  <a:pt x="9754436" y="0"/>
                </a:lnTo>
                <a:lnTo>
                  <a:pt x="9754436" y="6491134"/>
                </a:lnTo>
                <a:lnTo>
                  <a:pt x="0" y="64911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noProof="0" dirty="0"/>
          </a:p>
        </p:txBody>
      </p:sp>
      <p:sp>
        <p:nvSpPr>
          <p:cNvPr id="10" name="TextBox 5">
            <a:extLst>
              <a:ext uri="{FF2B5EF4-FFF2-40B4-BE49-F238E27FC236}">
                <a16:creationId xmlns:a16="http://schemas.microsoft.com/office/drawing/2014/main" id="{1CDCFE48-A3FB-18FC-1CFD-4E3C6695C8F8}"/>
              </a:ext>
            </a:extLst>
          </p:cNvPr>
          <p:cNvSpPr txBox="1"/>
          <p:nvPr/>
        </p:nvSpPr>
        <p:spPr>
          <a:xfrm>
            <a:off x="762000" y="2871415"/>
            <a:ext cx="9144000" cy="2500685"/>
          </a:xfrm>
          <a:prstGeom prst="rect">
            <a:avLst/>
          </a:prstGeom>
        </p:spPr>
        <p:txBody>
          <a:bodyPr wrap="square" lIns="0" tIns="0" rIns="0" bIns="0" rtlCol="0" anchor="t">
            <a:spAutoFit/>
          </a:bodyPr>
          <a:lstStyle/>
          <a:p>
            <a:pPr lvl="0">
              <a:lnSpc>
                <a:spcPts val="3894"/>
              </a:lnSpc>
              <a:spcBef>
                <a:spcPct val="0"/>
              </a:spcBef>
            </a:pPr>
            <a:r>
              <a:rPr lang="it-IT" sz="2782" b="1" noProof="0" dirty="0">
                <a:solidFill>
                  <a:srgbClr val="000000"/>
                </a:solidFill>
                <a:latin typeface="Flatory Slab Medium"/>
                <a:ea typeface="Flatory Slab Medium"/>
                <a:cs typeface="Flatory Slab Medium"/>
                <a:sym typeface="Flatory Slab Medium"/>
              </a:rPr>
              <a:t>Nel 1981 viene approvato il progetto per un nuovo collisionatore elettrone positrone LEP, con 27 km di circonferenza e a 100 m di profondità, capace di accelerare elettroni e positroni (elettroni positivi) fino ad una energia totale di 91 GeV </a:t>
            </a:r>
          </a:p>
        </p:txBody>
      </p:sp>
      <p:sp>
        <p:nvSpPr>
          <p:cNvPr id="8" name="TextBox 5">
            <a:extLst>
              <a:ext uri="{FF2B5EF4-FFF2-40B4-BE49-F238E27FC236}">
                <a16:creationId xmlns:a16="http://schemas.microsoft.com/office/drawing/2014/main" id="{9149C3F9-85D1-B68E-8514-505CA4833E0A}"/>
              </a:ext>
            </a:extLst>
          </p:cNvPr>
          <p:cNvSpPr txBox="1"/>
          <p:nvPr/>
        </p:nvSpPr>
        <p:spPr>
          <a:xfrm>
            <a:off x="762000" y="5757342"/>
            <a:ext cx="6256857" cy="3500958"/>
          </a:xfrm>
          <a:prstGeom prst="rect">
            <a:avLst/>
          </a:prstGeom>
        </p:spPr>
        <p:txBody>
          <a:bodyPr wrap="square" lIns="0" tIns="0" rIns="0" bIns="0" rtlCol="0" anchor="t">
            <a:spAutoFit/>
          </a:bodyPr>
          <a:lstStyle/>
          <a:p>
            <a:pPr lvl="0">
              <a:lnSpc>
                <a:spcPts val="3894"/>
              </a:lnSpc>
              <a:spcBef>
                <a:spcPct val="0"/>
              </a:spcBef>
            </a:pPr>
            <a:r>
              <a:rPr lang="it-IT" sz="2782" b="1" noProof="0" dirty="0">
                <a:solidFill>
                  <a:srgbClr val="000000"/>
                </a:solidFill>
                <a:latin typeface="Flatory Slab Medium"/>
                <a:ea typeface="Flatory Slab Medium"/>
                <a:cs typeface="Flatory Slab Medium"/>
                <a:sym typeface="Flatory Slab Medium"/>
              </a:rPr>
              <a:t>Il LEP </a:t>
            </a:r>
            <a:r>
              <a:rPr lang="it-IT" sz="2782" b="1" dirty="0">
                <a:solidFill>
                  <a:srgbClr val="000000"/>
                </a:solidFill>
                <a:latin typeface="Flatory Slab Medium"/>
                <a:ea typeface="Flatory Slab Medium"/>
                <a:cs typeface="Flatory Slab Medium"/>
                <a:sym typeface="Flatory Slab Medium"/>
              </a:rPr>
              <a:t>è</a:t>
            </a:r>
            <a:r>
              <a:rPr lang="it-IT" sz="2782" b="1" noProof="0" dirty="0">
                <a:solidFill>
                  <a:srgbClr val="000000"/>
                </a:solidFill>
                <a:latin typeface="Flatory Slab Medium"/>
                <a:ea typeface="Flatory Slab Medium"/>
                <a:cs typeface="Flatory Slab Medium"/>
                <a:sym typeface="Flatory Slab Medium"/>
              </a:rPr>
              <a:t> composto in origine da ben 5176 magneti e 128 cavità acceleranti, e successivamente nel 1995 potenziato con l’aggiunta di ben 288 cavità acceleranti superconduttive, arrivando a 200GeV</a:t>
            </a:r>
          </a:p>
        </p:txBody>
      </p:sp>
      <p:pic>
        <p:nvPicPr>
          <p:cNvPr id="1032" name="Picture 8">
            <a:extLst>
              <a:ext uri="{FF2B5EF4-FFF2-40B4-BE49-F238E27FC236}">
                <a16:creationId xmlns:a16="http://schemas.microsoft.com/office/drawing/2014/main" id="{57A35742-5991-5E16-CCA0-3B418966E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9432" y="4991100"/>
            <a:ext cx="5051167" cy="5051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234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E5F3"/>
        </a:solidFill>
        <a:effectLst/>
      </p:bgPr>
    </p:bg>
    <p:spTree>
      <p:nvGrpSpPr>
        <p:cNvPr id="1" name="">
          <a:extLst>
            <a:ext uri="{FF2B5EF4-FFF2-40B4-BE49-F238E27FC236}">
              <a16:creationId xmlns:a16="http://schemas.microsoft.com/office/drawing/2014/main" id="{AC71F24C-6DA9-AAE6-2B80-95B96D9E583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F3BE605-E568-D11B-BDDD-A0BF19F7A992}"/>
              </a:ext>
            </a:extLst>
          </p:cNvPr>
          <p:cNvGrpSpPr/>
          <p:nvPr/>
        </p:nvGrpSpPr>
        <p:grpSpPr>
          <a:xfrm>
            <a:off x="539007" y="538077"/>
            <a:ext cx="9472605" cy="9210846"/>
            <a:chOff x="0" y="0"/>
            <a:chExt cx="2135053" cy="2076054"/>
          </a:xfrm>
        </p:grpSpPr>
        <p:sp>
          <p:nvSpPr>
            <p:cNvPr id="3" name="Freeform 3">
              <a:extLst>
                <a:ext uri="{FF2B5EF4-FFF2-40B4-BE49-F238E27FC236}">
                  <a16:creationId xmlns:a16="http://schemas.microsoft.com/office/drawing/2014/main" id="{3CFA5CB7-FC92-0484-A7F9-855A0CC32EB0}"/>
                </a:ext>
              </a:extLst>
            </p:cNvPr>
            <p:cNvSpPr/>
            <p:nvPr/>
          </p:nvSpPr>
          <p:spPr>
            <a:xfrm>
              <a:off x="0" y="0"/>
              <a:ext cx="2135053" cy="2076054"/>
            </a:xfrm>
            <a:custGeom>
              <a:avLst/>
              <a:gdLst/>
              <a:ahLst/>
              <a:cxnLst/>
              <a:rect l="l" t="t" r="r" b="b"/>
              <a:pathLst>
                <a:path w="2135053" h="2076054">
                  <a:moveTo>
                    <a:pt x="16346" y="0"/>
                  </a:moveTo>
                  <a:lnTo>
                    <a:pt x="2118707" y="0"/>
                  </a:lnTo>
                  <a:cubicBezTo>
                    <a:pt x="2127734" y="0"/>
                    <a:pt x="2135053" y="7318"/>
                    <a:pt x="2135053" y="16346"/>
                  </a:cubicBezTo>
                  <a:lnTo>
                    <a:pt x="2135053" y="2059708"/>
                  </a:lnTo>
                  <a:cubicBezTo>
                    <a:pt x="2135053" y="2068736"/>
                    <a:pt x="2127734" y="2076054"/>
                    <a:pt x="2118707" y="2076054"/>
                  </a:cubicBezTo>
                  <a:lnTo>
                    <a:pt x="16346" y="2076054"/>
                  </a:lnTo>
                  <a:cubicBezTo>
                    <a:pt x="7318" y="2076054"/>
                    <a:pt x="0" y="2068736"/>
                    <a:pt x="0" y="2059708"/>
                  </a:cubicBezTo>
                  <a:lnTo>
                    <a:pt x="0" y="16346"/>
                  </a:lnTo>
                  <a:cubicBezTo>
                    <a:pt x="0" y="7318"/>
                    <a:pt x="7318" y="0"/>
                    <a:pt x="16346"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4" name="TextBox 4">
              <a:extLst>
                <a:ext uri="{FF2B5EF4-FFF2-40B4-BE49-F238E27FC236}">
                  <a16:creationId xmlns:a16="http://schemas.microsoft.com/office/drawing/2014/main" id="{85120284-DD3F-AFFF-00F9-3433312F00C3}"/>
                </a:ext>
              </a:extLst>
            </p:cNvPr>
            <p:cNvSpPr txBox="1"/>
            <p:nvPr/>
          </p:nvSpPr>
          <p:spPr>
            <a:xfrm>
              <a:off x="0" y="-76200"/>
              <a:ext cx="2135053" cy="2152254"/>
            </a:xfrm>
            <a:prstGeom prst="rect">
              <a:avLst/>
            </a:prstGeom>
          </p:spPr>
          <p:txBody>
            <a:bodyPr lIns="43909" tIns="43909" rIns="43909" bIns="43909" rtlCol="0" anchor="ctr"/>
            <a:lstStyle/>
            <a:p>
              <a:pPr algn="ctr">
                <a:lnSpc>
                  <a:spcPts val="4917"/>
                </a:lnSpc>
              </a:pPr>
              <a:endParaRPr lang="it-IT" noProof="0" dirty="0"/>
            </a:p>
          </p:txBody>
        </p:sp>
      </p:grpSp>
      <p:sp>
        <p:nvSpPr>
          <p:cNvPr id="6" name="TextBox 6">
            <a:extLst>
              <a:ext uri="{FF2B5EF4-FFF2-40B4-BE49-F238E27FC236}">
                <a16:creationId xmlns:a16="http://schemas.microsoft.com/office/drawing/2014/main" id="{AD8D440F-EF29-5E8F-15B9-06868D2E54CD}"/>
              </a:ext>
            </a:extLst>
          </p:cNvPr>
          <p:cNvSpPr txBox="1"/>
          <p:nvPr/>
        </p:nvSpPr>
        <p:spPr>
          <a:xfrm>
            <a:off x="1042635" y="797668"/>
            <a:ext cx="8465350" cy="1814599"/>
          </a:xfrm>
          <a:prstGeom prst="rect">
            <a:avLst/>
          </a:prstGeom>
        </p:spPr>
        <p:txBody>
          <a:bodyPr lIns="0" tIns="0" rIns="0" bIns="0" rtlCol="0" anchor="t">
            <a:spAutoFit/>
          </a:bodyPr>
          <a:lstStyle/>
          <a:p>
            <a:pPr marL="0" lvl="0" indent="0" algn="ctr">
              <a:lnSpc>
                <a:spcPts val="7391"/>
              </a:lnSpc>
              <a:spcBef>
                <a:spcPct val="0"/>
              </a:spcBef>
            </a:pPr>
            <a:r>
              <a:rPr lang="it-IT" sz="7391" spc="44" noProof="0" dirty="0">
                <a:solidFill>
                  <a:srgbClr val="505AB8"/>
                </a:solidFill>
                <a:latin typeface="Kompot Slab"/>
                <a:ea typeface="Kompot Slab"/>
                <a:cs typeface="Kompot Slab"/>
                <a:sym typeface="Kompot Slab"/>
              </a:rPr>
              <a:t>LHC</a:t>
            </a:r>
          </a:p>
          <a:p>
            <a:pPr marL="0" lvl="0" indent="0" algn="ctr">
              <a:lnSpc>
                <a:spcPts val="7391"/>
              </a:lnSpc>
              <a:spcBef>
                <a:spcPct val="0"/>
              </a:spcBef>
            </a:pPr>
            <a:r>
              <a:rPr lang="it-IT" sz="4000" spc="44" dirty="0">
                <a:solidFill>
                  <a:srgbClr val="505AB8"/>
                </a:solidFill>
                <a:latin typeface="Kompot Slab"/>
                <a:ea typeface="Kompot Slab"/>
                <a:cs typeface="Kompot Slab"/>
                <a:sym typeface="Kompot Slab"/>
              </a:rPr>
              <a:t>Large </a:t>
            </a:r>
            <a:r>
              <a:rPr lang="it-IT" sz="4000" spc="44" dirty="0" err="1">
                <a:solidFill>
                  <a:srgbClr val="505AB8"/>
                </a:solidFill>
                <a:latin typeface="Kompot Slab"/>
                <a:ea typeface="Kompot Slab"/>
                <a:cs typeface="Kompot Slab"/>
                <a:sym typeface="Kompot Slab"/>
              </a:rPr>
              <a:t>Hadron</a:t>
            </a:r>
            <a:r>
              <a:rPr lang="it-IT" sz="4000" spc="44" dirty="0">
                <a:solidFill>
                  <a:srgbClr val="505AB8"/>
                </a:solidFill>
                <a:latin typeface="Kompot Slab"/>
                <a:ea typeface="Kompot Slab"/>
                <a:cs typeface="Kompot Slab"/>
                <a:sym typeface="Kompot Slab"/>
              </a:rPr>
              <a:t> Collider</a:t>
            </a:r>
            <a:endParaRPr lang="it-IT" sz="4000" spc="44" noProof="0" dirty="0">
              <a:solidFill>
                <a:srgbClr val="505AB8"/>
              </a:solidFill>
              <a:latin typeface="Kompot Slab"/>
              <a:ea typeface="Kompot Slab"/>
              <a:cs typeface="Kompot Slab"/>
              <a:sym typeface="Kompot Slab"/>
            </a:endParaRPr>
          </a:p>
        </p:txBody>
      </p:sp>
      <p:sp>
        <p:nvSpPr>
          <p:cNvPr id="7" name="Freeform 7">
            <a:extLst>
              <a:ext uri="{FF2B5EF4-FFF2-40B4-BE49-F238E27FC236}">
                <a16:creationId xmlns:a16="http://schemas.microsoft.com/office/drawing/2014/main" id="{91836171-73CD-0E00-9A65-336845F566F4}"/>
              </a:ext>
            </a:extLst>
          </p:cNvPr>
          <p:cNvSpPr/>
          <p:nvPr/>
        </p:nvSpPr>
        <p:spPr>
          <a:xfrm rot="-6323861">
            <a:off x="8986726" y="1897933"/>
            <a:ext cx="9754436" cy="6491134"/>
          </a:xfrm>
          <a:custGeom>
            <a:avLst/>
            <a:gdLst/>
            <a:ahLst/>
            <a:cxnLst/>
            <a:rect l="l" t="t" r="r" b="b"/>
            <a:pathLst>
              <a:path w="9754436" h="6491134">
                <a:moveTo>
                  <a:pt x="0" y="0"/>
                </a:moveTo>
                <a:lnTo>
                  <a:pt x="9754436" y="0"/>
                </a:lnTo>
                <a:lnTo>
                  <a:pt x="9754436" y="6491134"/>
                </a:lnTo>
                <a:lnTo>
                  <a:pt x="0" y="64911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noProof="0" dirty="0"/>
          </a:p>
        </p:txBody>
      </p:sp>
      <p:sp>
        <p:nvSpPr>
          <p:cNvPr id="10" name="TextBox 5">
            <a:extLst>
              <a:ext uri="{FF2B5EF4-FFF2-40B4-BE49-F238E27FC236}">
                <a16:creationId xmlns:a16="http://schemas.microsoft.com/office/drawing/2014/main" id="{8476994D-3532-A443-F1A4-42A723239B52}"/>
              </a:ext>
            </a:extLst>
          </p:cNvPr>
          <p:cNvSpPr txBox="1"/>
          <p:nvPr/>
        </p:nvSpPr>
        <p:spPr>
          <a:xfrm>
            <a:off x="762000" y="2914352"/>
            <a:ext cx="9144000" cy="3000821"/>
          </a:xfrm>
          <a:prstGeom prst="rect">
            <a:avLst/>
          </a:prstGeom>
        </p:spPr>
        <p:txBody>
          <a:bodyPr wrap="square" lIns="0" tIns="0" rIns="0" bIns="0" rtlCol="0" anchor="t">
            <a:spAutoFit/>
          </a:bodyPr>
          <a:lstStyle/>
          <a:p>
            <a:pPr lvl="0">
              <a:lnSpc>
                <a:spcPts val="3894"/>
              </a:lnSpc>
              <a:spcBef>
                <a:spcPct val="0"/>
              </a:spcBef>
            </a:pPr>
            <a:r>
              <a:rPr lang="it-IT" sz="2782" b="1" noProof="0" dirty="0">
                <a:solidFill>
                  <a:srgbClr val="000000"/>
                </a:solidFill>
                <a:latin typeface="Flatory Slab Medium"/>
                <a:ea typeface="Flatory Slab Medium"/>
                <a:cs typeface="Flatory Slab Medium"/>
                <a:sym typeface="Flatory Slab Medium"/>
              </a:rPr>
              <a:t>Nel 1999 iniziano i lavori per </a:t>
            </a:r>
            <a:r>
              <a:rPr lang="it-IT" sz="2782" b="1" dirty="0">
                <a:solidFill>
                  <a:srgbClr val="000000"/>
                </a:solidFill>
                <a:latin typeface="Flatory Slab Medium"/>
                <a:ea typeface="Flatory Slab Medium"/>
                <a:cs typeface="Flatory Slab Medium"/>
                <a:sym typeface="Flatory Slab Medium"/>
              </a:rPr>
              <a:t>la realizzazione del collisore di adroni LHC, con una energia pari a 14 TeV. </a:t>
            </a:r>
            <a:r>
              <a:rPr lang="it-IT" sz="2790" b="1" dirty="0">
                <a:latin typeface="Flatory Slab Medium" panose="020B0604020202020204" charset="-34"/>
                <a:cs typeface="Flatory Slab Medium" panose="020B0604020202020204" charset="-34"/>
              </a:rPr>
              <a:t>Un</a:t>
            </a:r>
            <a:r>
              <a:rPr lang="it-IT" sz="2790" dirty="0">
                <a:latin typeface="Flatory Slab Medium" panose="020B0604020202020204" charset="-34"/>
                <a:cs typeface="Flatory Slab Medium" panose="020B0604020202020204" charset="-34"/>
              </a:rPr>
              <a:t> </a:t>
            </a:r>
            <a:r>
              <a:rPr lang="it-IT" sz="2790" b="1" dirty="0">
                <a:latin typeface="Flatory Slab Medium" panose="020B0604020202020204" charset="-34"/>
                <a:cs typeface="Flatory Slab Medium" panose="020B0604020202020204" charset="-34"/>
              </a:rPr>
              <a:t>Adrone è una particella subatomica composta da quark o da quark ed antiquark, legati da una forza nucleare forte. </a:t>
            </a:r>
            <a:r>
              <a:rPr lang="it-IT" sz="2790" b="1" dirty="0">
                <a:solidFill>
                  <a:srgbClr val="000000"/>
                </a:solidFill>
                <a:latin typeface="Flatory Slab Medium"/>
                <a:ea typeface="Flatory Slab Medium"/>
                <a:cs typeface="Flatory Slab Medium"/>
                <a:sym typeface="Flatory Slab Medium"/>
              </a:rPr>
              <a:t>Vengono utilizzate le gallerie in profondità già realizzate per LEP. </a:t>
            </a:r>
            <a:endParaRPr lang="it-IT" sz="2790" b="1" noProof="0" dirty="0">
              <a:solidFill>
                <a:srgbClr val="000000"/>
              </a:solidFill>
              <a:latin typeface="Flatory Slab Medium"/>
              <a:ea typeface="Flatory Slab Medium"/>
              <a:cs typeface="Flatory Slab Medium"/>
              <a:sym typeface="Flatory Slab Medium"/>
            </a:endParaRPr>
          </a:p>
        </p:txBody>
      </p:sp>
      <p:sp>
        <p:nvSpPr>
          <p:cNvPr id="5" name="TextBox 5">
            <a:extLst>
              <a:ext uri="{FF2B5EF4-FFF2-40B4-BE49-F238E27FC236}">
                <a16:creationId xmlns:a16="http://schemas.microsoft.com/office/drawing/2014/main" id="{D98E3161-0494-44DC-E007-31D1C64C47CD}"/>
              </a:ext>
            </a:extLst>
          </p:cNvPr>
          <p:cNvSpPr txBox="1"/>
          <p:nvPr/>
        </p:nvSpPr>
        <p:spPr>
          <a:xfrm>
            <a:off x="762000" y="6409879"/>
            <a:ext cx="6188739" cy="3000821"/>
          </a:xfrm>
          <a:prstGeom prst="rect">
            <a:avLst/>
          </a:prstGeom>
        </p:spPr>
        <p:txBody>
          <a:bodyPr wrap="square" lIns="0" tIns="0" rIns="0" bIns="0" rtlCol="0" anchor="t">
            <a:spAutoFit/>
          </a:bodyPr>
          <a:lstStyle/>
          <a:p>
            <a:pPr lvl="0">
              <a:lnSpc>
                <a:spcPts val="3894"/>
              </a:lnSpc>
              <a:spcBef>
                <a:spcPct val="0"/>
              </a:spcBef>
            </a:pPr>
            <a:r>
              <a:rPr lang="it-IT" sz="2782" b="1" dirty="0">
                <a:solidFill>
                  <a:srgbClr val="000000"/>
                </a:solidFill>
                <a:latin typeface="Flatory Slab Medium"/>
                <a:ea typeface="Flatory Slab Medium"/>
                <a:cs typeface="Flatory Slab Medium"/>
                <a:sym typeface="Flatory Slab Medium"/>
              </a:rPr>
              <a:t>Il cuore tecnologico è rappresentato dai 1232 magneti superconduttori raffreddati a 2K (-271 </a:t>
            </a:r>
            <a:r>
              <a:rPr lang="it-IT" sz="2782" b="1" baseline="30000" dirty="0">
                <a:solidFill>
                  <a:srgbClr val="000000"/>
                </a:solidFill>
                <a:latin typeface="Flatory Slab Medium"/>
                <a:ea typeface="Flatory Slab Medium"/>
                <a:cs typeface="Flatory Slab Medium"/>
                <a:sym typeface="Flatory Slab Medium"/>
              </a:rPr>
              <a:t>0</a:t>
            </a:r>
            <a:r>
              <a:rPr lang="it-IT" sz="2782" b="1" dirty="0">
                <a:solidFill>
                  <a:srgbClr val="000000"/>
                </a:solidFill>
                <a:latin typeface="Flatory Slab Medium"/>
                <a:ea typeface="Flatory Slab Medium"/>
                <a:cs typeface="Flatory Slab Medium"/>
                <a:sym typeface="Flatory Slab Medium"/>
              </a:rPr>
              <a:t>C), e dai 4 rivelatori ATLAS, il solenoide compatto per i muoni, LHCb e ALICE </a:t>
            </a:r>
            <a:endParaRPr lang="it-IT" sz="2782" b="1" noProof="0" dirty="0">
              <a:solidFill>
                <a:srgbClr val="000000"/>
              </a:solidFill>
              <a:latin typeface="Flatory Slab Medium"/>
              <a:ea typeface="Flatory Slab Medium"/>
              <a:cs typeface="Flatory Slab Medium"/>
              <a:sym typeface="Flatory Slab Medium"/>
            </a:endParaRPr>
          </a:p>
        </p:txBody>
      </p:sp>
      <p:pic>
        <p:nvPicPr>
          <p:cNvPr id="9" name="Immagine 8" descr="Immagine che contiene testo, diagramma, Arte bambini, mappa&#10;&#10;Il contenuto generato dall'IA potrebbe non essere corretto.">
            <a:extLst>
              <a:ext uri="{FF2B5EF4-FFF2-40B4-BE49-F238E27FC236}">
                <a16:creationId xmlns:a16="http://schemas.microsoft.com/office/drawing/2014/main" id="{FFDEAB8D-D39D-56DF-C90A-CF852059409C}"/>
              </a:ext>
            </a:extLst>
          </p:cNvPr>
          <p:cNvPicPr>
            <a:picLocks noChangeAspect="1"/>
          </p:cNvPicPr>
          <p:nvPr/>
        </p:nvPicPr>
        <p:blipFill>
          <a:blip r:embed="rId4"/>
          <a:stretch>
            <a:fillRect/>
          </a:stretch>
        </p:blipFill>
        <p:spPr>
          <a:xfrm>
            <a:off x="6950740" y="6210301"/>
            <a:ext cx="5623103" cy="3892917"/>
          </a:xfrm>
          <a:prstGeom prst="rect">
            <a:avLst/>
          </a:prstGeom>
        </p:spPr>
      </p:pic>
    </p:spTree>
    <p:extLst>
      <p:ext uri="{BB962C8B-B14F-4D97-AF65-F5344CB8AC3E}">
        <p14:creationId xmlns:p14="http://schemas.microsoft.com/office/powerpoint/2010/main" val="2759677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a:off x="1239829" y="2307291"/>
            <a:ext cx="2359042" cy="3330564"/>
            <a:chOff x="0" y="0"/>
            <a:chExt cx="621312" cy="877186"/>
          </a:xfrm>
        </p:grpSpPr>
        <p:sp>
          <p:nvSpPr>
            <p:cNvPr id="3" name="Freeform 3"/>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4" name="TextBox 4"/>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grpSp>
        <p:nvGrpSpPr>
          <p:cNvPr id="9" name="Group 9"/>
          <p:cNvGrpSpPr/>
          <p:nvPr/>
        </p:nvGrpSpPr>
        <p:grpSpPr>
          <a:xfrm>
            <a:off x="3423853" y="6769084"/>
            <a:ext cx="2359042" cy="3330564"/>
            <a:chOff x="0" y="0"/>
            <a:chExt cx="621312" cy="877186"/>
          </a:xfrm>
        </p:grpSpPr>
        <p:sp>
          <p:nvSpPr>
            <p:cNvPr id="10" name="Freeform 10"/>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rgbClr val="FFFFFF"/>
            </a:solidFill>
            <a:ln w="38100" cap="sq">
              <a:solidFill>
                <a:srgbClr val="505AB8"/>
              </a:solidFill>
              <a:prstDash val="solid"/>
              <a:miter/>
            </a:ln>
          </p:spPr>
          <p:txBody>
            <a:bodyPr/>
            <a:lstStyle/>
            <a:p>
              <a:endParaRPr lang="it-IT" noProof="0" dirty="0"/>
            </a:p>
          </p:txBody>
        </p:sp>
        <p:sp>
          <p:nvSpPr>
            <p:cNvPr id="11" name="TextBox 11"/>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grpSp>
        <p:nvGrpSpPr>
          <p:cNvPr id="13" name="Group 13"/>
          <p:cNvGrpSpPr/>
          <p:nvPr/>
        </p:nvGrpSpPr>
        <p:grpSpPr>
          <a:xfrm>
            <a:off x="5592754" y="2307291"/>
            <a:ext cx="2359042" cy="3330564"/>
            <a:chOff x="0" y="0"/>
            <a:chExt cx="621312" cy="877186"/>
          </a:xfrm>
        </p:grpSpPr>
        <p:sp>
          <p:nvSpPr>
            <p:cNvPr id="14" name="Freeform 14"/>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chemeClr val="tx2">
                <a:lumMod val="20000"/>
                <a:lumOff val="80000"/>
              </a:schemeClr>
            </a:solidFill>
            <a:ln w="38100" cap="sq">
              <a:solidFill>
                <a:srgbClr val="525CBF"/>
              </a:solidFill>
              <a:prstDash val="solid"/>
              <a:miter/>
            </a:ln>
          </p:spPr>
          <p:txBody>
            <a:bodyPr/>
            <a:lstStyle/>
            <a:p>
              <a:endParaRPr lang="it-IT" noProof="0" dirty="0">
                <a:highlight>
                  <a:srgbClr val="FFFF00"/>
                </a:highlight>
              </a:endParaRPr>
            </a:p>
          </p:txBody>
        </p:sp>
        <p:sp>
          <p:nvSpPr>
            <p:cNvPr id="15" name="TextBox 15"/>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highlight>
                  <a:srgbClr val="FFFF00"/>
                </a:highlight>
              </a:endParaRPr>
            </a:p>
          </p:txBody>
        </p:sp>
      </p:grpSp>
      <p:grpSp>
        <p:nvGrpSpPr>
          <p:cNvPr id="16" name="Group 16"/>
          <p:cNvGrpSpPr/>
          <p:nvPr/>
        </p:nvGrpSpPr>
        <p:grpSpPr>
          <a:xfrm>
            <a:off x="7783504" y="6723705"/>
            <a:ext cx="2359042" cy="3330564"/>
            <a:chOff x="0" y="0"/>
            <a:chExt cx="621312" cy="877186"/>
          </a:xfrm>
        </p:grpSpPr>
        <p:sp>
          <p:nvSpPr>
            <p:cNvPr id="17" name="Freeform 17"/>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rgbClr val="FFFFFF"/>
            </a:solidFill>
            <a:ln w="38100" cap="sq">
              <a:solidFill>
                <a:srgbClr val="505AB8"/>
              </a:solidFill>
              <a:prstDash val="solid"/>
              <a:miter/>
            </a:ln>
          </p:spPr>
          <p:txBody>
            <a:bodyPr/>
            <a:lstStyle/>
            <a:p>
              <a:endParaRPr lang="it-IT" noProof="0" dirty="0"/>
            </a:p>
          </p:txBody>
        </p:sp>
        <p:sp>
          <p:nvSpPr>
            <p:cNvPr id="18" name="TextBox 18"/>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grpSp>
        <p:nvGrpSpPr>
          <p:cNvPr id="19" name="Group 19"/>
          <p:cNvGrpSpPr/>
          <p:nvPr/>
        </p:nvGrpSpPr>
        <p:grpSpPr>
          <a:xfrm>
            <a:off x="10014138" y="2307291"/>
            <a:ext cx="2359042" cy="3330564"/>
            <a:chOff x="0" y="0"/>
            <a:chExt cx="621312" cy="877186"/>
          </a:xfrm>
        </p:grpSpPr>
        <p:sp>
          <p:nvSpPr>
            <p:cNvPr id="20" name="Freeform 20"/>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21" name="TextBox 21"/>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sp>
        <p:nvSpPr>
          <p:cNvPr id="23" name="Freeform 23"/>
          <p:cNvSpPr/>
          <p:nvPr/>
        </p:nvSpPr>
        <p:spPr>
          <a:xfrm rot="-8023204" flipV="1">
            <a:off x="11531715" y="3844653"/>
            <a:ext cx="165600" cy="495001"/>
          </a:xfrm>
          <a:custGeom>
            <a:avLst/>
            <a:gdLst/>
            <a:ahLst/>
            <a:cxnLst/>
            <a:rect l="l" t="t" r="r" b="b"/>
            <a:pathLst>
              <a:path w="165600" h="495001">
                <a:moveTo>
                  <a:pt x="0" y="495001"/>
                </a:moveTo>
                <a:lnTo>
                  <a:pt x="165601" y="495001"/>
                </a:lnTo>
                <a:lnTo>
                  <a:pt x="165601" y="0"/>
                </a:lnTo>
                <a:lnTo>
                  <a:pt x="0" y="0"/>
                </a:lnTo>
                <a:lnTo>
                  <a:pt x="0" y="49500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noProof="0" dirty="0"/>
          </a:p>
        </p:txBody>
      </p:sp>
      <p:grpSp>
        <p:nvGrpSpPr>
          <p:cNvPr id="25" name="Group 25"/>
          <p:cNvGrpSpPr/>
          <p:nvPr/>
        </p:nvGrpSpPr>
        <p:grpSpPr>
          <a:xfrm>
            <a:off x="12165004" y="6723705"/>
            <a:ext cx="2359042" cy="3330564"/>
            <a:chOff x="0" y="0"/>
            <a:chExt cx="621312" cy="877186"/>
          </a:xfrm>
        </p:grpSpPr>
        <p:sp>
          <p:nvSpPr>
            <p:cNvPr id="26" name="Freeform 26"/>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rgbClr val="FFFFFF"/>
            </a:solidFill>
            <a:ln w="38100" cap="sq">
              <a:solidFill>
                <a:srgbClr val="505AB8"/>
              </a:solidFill>
              <a:prstDash val="solid"/>
              <a:miter/>
            </a:ln>
          </p:spPr>
          <p:txBody>
            <a:bodyPr/>
            <a:lstStyle/>
            <a:p>
              <a:endParaRPr lang="it-IT" noProof="0" dirty="0"/>
            </a:p>
          </p:txBody>
        </p:sp>
        <p:sp>
          <p:nvSpPr>
            <p:cNvPr id="27" name="TextBox 27"/>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grpSp>
        <p:nvGrpSpPr>
          <p:cNvPr id="29" name="Group 29"/>
          <p:cNvGrpSpPr/>
          <p:nvPr/>
        </p:nvGrpSpPr>
        <p:grpSpPr>
          <a:xfrm>
            <a:off x="14703416" y="2345391"/>
            <a:ext cx="2359042" cy="3330564"/>
            <a:chOff x="0" y="0"/>
            <a:chExt cx="621312" cy="877186"/>
          </a:xfrm>
        </p:grpSpPr>
        <p:sp>
          <p:nvSpPr>
            <p:cNvPr id="30" name="Freeform 30"/>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31" name="TextBox 31"/>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sp>
        <p:nvSpPr>
          <p:cNvPr id="32" name="AutoShape 32"/>
          <p:cNvSpPr/>
          <p:nvPr/>
        </p:nvSpPr>
        <p:spPr>
          <a:xfrm>
            <a:off x="2371719" y="6199830"/>
            <a:ext cx="16135571" cy="0"/>
          </a:xfrm>
          <a:prstGeom prst="line">
            <a:avLst/>
          </a:prstGeom>
          <a:ln w="47625" cap="rnd">
            <a:solidFill>
              <a:srgbClr val="505AB8"/>
            </a:solidFill>
            <a:prstDash val="solid"/>
            <a:headEnd type="none" w="sm" len="sm"/>
            <a:tailEnd type="none" w="sm" len="sm"/>
          </a:ln>
        </p:spPr>
        <p:txBody>
          <a:bodyPr/>
          <a:lstStyle/>
          <a:p>
            <a:endParaRPr lang="it-IT" noProof="0" dirty="0"/>
          </a:p>
        </p:txBody>
      </p:sp>
      <p:sp>
        <p:nvSpPr>
          <p:cNvPr id="33" name="AutoShape 33"/>
          <p:cNvSpPr/>
          <p:nvPr/>
        </p:nvSpPr>
        <p:spPr>
          <a:xfrm flipV="1">
            <a:off x="2371725" y="5656905"/>
            <a:ext cx="0" cy="571500"/>
          </a:xfrm>
          <a:prstGeom prst="line">
            <a:avLst/>
          </a:prstGeom>
          <a:ln w="57150" cap="rnd">
            <a:solidFill>
              <a:srgbClr val="505AB8"/>
            </a:solidFill>
            <a:prstDash val="solid"/>
            <a:headEnd type="triangle" w="lg" len="med"/>
            <a:tailEnd type="none" w="sm" len="sm"/>
          </a:ln>
        </p:spPr>
        <p:txBody>
          <a:bodyPr/>
          <a:lstStyle/>
          <a:p>
            <a:endParaRPr lang="it-IT" noProof="0" dirty="0"/>
          </a:p>
        </p:txBody>
      </p:sp>
      <p:sp>
        <p:nvSpPr>
          <p:cNvPr id="34" name="AutoShape 34"/>
          <p:cNvSpPr/>
          <p:nvPr/>
        </p:nvSpPr>
        <p:spPr>
          <a:xfrm>
            <a:off x="7750358" y="6199830"/>
            <a:ext cx="1212667" cy="523875"/>
          </a:xfrm>
          <a:prstGeom prst="line">
            <a:avLst/>
          </a:prstGeom>
          <a:ln w="47625" cap="flat">
            <a:solidFill>
              <a:srgbClr val="505AB8"/>
            </a:solidFill>
            <a:prstDash val="solid"/>
            <a:headEnd type="none" w="sm" len="sm"/>
            <a:tailEnd type="arrow" w="med" len="sm"/>
          </a:ln>
        </p:spPr>
        <p:txBody>
          <a:bodyPr/>
          <a:lstStyle/>
          <a:p>
            <a:endParaRPr lang="it-IT" noProof="0" dirty="0"/>
          </a:p>
        </p:txBody>
      </p:sp>
      <p:sp>
        <p:nvSpPr>
          <p:cNvPr id="35" name="AutoShape 35"/>
          <p:cNvSpPr/>
          <p:nvPr/>
        </p:nvSpPr>
        <p:spPr>
          <a:xfrm flipV="1">
            <a:off x="5559608" y="5637855"/>
            <a:ext cx="1212667" cy="561975"/>
          </a:xfrm>
          <a:prstGeom prst="line">
            <a:avLst/>
          </a:prstGeom>
          <a:ln w="47625" cap="flat">
            <a:solidFill>
              <a:srgbClr val="505AB8"/>
            </a:solidFill>
            <a:prstDash val="solid"/>
            <a:headEnd type="none" w="sm" len="sm"/>
            <a:tailEnd type="arrow" w="med" len="sm"/>
          </a:ln>
        </p:spPr>
        <p:txBody>
          <a:bodyPr/>
          <a:lstStyle/>
          <a:p>
            <a:endParaRPr lang="it-IT" noProof="0" dirty="0"/>
          </a:p>
        </p:txBody>
      </p:sp>
      <p:sp>
        <p:nvSpPr>
          <p:cNvPr id="36" name="AutoShape 36"/>
          <p:cNvSpPr/>
          <p:nvPr/>
        </p:nvSpPr>
        <p:spPr>
          <a:xfrm>
            <a:off x="3423853" y="6199830"/>
            <a:ext cx="1138622" cy="523875"/>
          </a:xfrm>
          <a:prstGeom prst="line">
            <a:avLst/>
          </a:prstGeom>
          <a:ln w="47625" cap="flat">
            <a:solidFill>
              <a:srgbClr val="505AB8"/>
            </a:solidFill>
            <a:prstDash val="solid"/>
            <a:headEnd type="none" w="sm" len="sm"/>
            <a:tailEnd type="arrow" w="med" len="sm"/>
          </a:ln>
        </p:spPr>
        <p:txBody>
          <a:bodyPr/>
          <a:lstStyle/>
          <a:p>
            <a:endParaRPr lang="it-IT" noProof="0" dirty="0"/>
          </a:p>
        </p:txBody>
      </p:sp>
      <p:sp>
        <p:nvSpPr>
          <p:cNvPr id="37" name="AutoShape 37"/>
          <p:cNvSpPr/>
          <p:nvPr/>
        </p:nvSpPr>
        <p:spPr>
          <a:xfrm flipV="1">
            <a:off x="9984895" y="5637855"/>
            <a:ext cx="1208764" cy="561975"/>
          </a:xfrm>
          <a:prstGeom prst="line">
            <a:avLst/>
          </a:prstGeom>
          <a:ln w="47625" cap="flat">
            <a:solidFill>
              <a:srgbClr val="505AB8"/>
            </a:solidFill>
            <a:prstDash val="solid"/>
            <a:headEnd type="none" w="sm" len="sm"/>
            <a:tailEnd type="arrow" w="med" len="sm"/>
          </a:ln>
        </p:spPr>
        <p:txBody>
          <a:bodyPr/>
          <a:lstStyle/>
          <a:p>
            <a:endParaRPr lang="it-IT" noProof="0" dirty="0"/>
          </a:p>
        </p:txBody>
      </p:sp>
      <p:sp>
        <p:nvSpPr>
          <p:cNvPr id="38" name="AutoShape 38"/>
          <p:cNvSpPr/>
          <p:nvPr/>
        </p:nvSpPr>
        <p:spPr>
          <a:xfrm flipV="1">
            <a:off x="14300292" y="5675955"/>
            <a:ext cx="1582646" cy="523875"/>
          </a:xfrm>
          <a:prstGeom prst="line">
            <a:avLst/>
          </a:prstGeom>
          <a:ln w="47625" cap="flat">
            <a:solidFill>
              <a:srgbClr val="505AB8"/>
            </a:solidFill>
            <a:prstDash val="solid"/>
            <a:headEnd type="none" w="sm" len="sm"/>
            <a:tailEnd type="arrow" w="med" len="sm"/>
          </a:ln>
        </p:spPr>
        <p:txBody>
          <a:bodyPr/>
          <a:lstStyle/>
          <a:p>
            <a:endParaRPr lang="it-IT" noProof="0" dirty="0"/>
          </a:p>
        </p:txBody>
      </p:sp>
      <p:sp>
        <p:nvSpPr>
          <p:cNvPr id="39" name="AutoShape 39"/>
          <p:cNvSpPr/>
          <p:nvPr/>
        </p:nvSpPr>
        <p:spPr>
          <a:xfrm>
            <a:off x="12131858" y="6199830"/>
            <a:ext cx="1212667" cy="523875"/>
          </a:xfrm>
          <a:prstGeom prst="line">
            <a:avLst/>
          </a:prstGeom>
          <a:ln w="47625" cap="flat">
            <a:solidFill>
              <a:srgbClr val="505AB8"/>
            </a:solidFill>
            <a:prstDash val="solid"/>
            <a:headEnd type="none" w="sm" len="sm"/>
            <a:tailEnd type="arrow" w="med" len="sm"/>
          </a:ln>
        </p:spPr>
        <p:txBody>
          <a:bodyPr/>
          <a:lstStyle/>
          <a:p>
            <a:endParaRPr lang="it-IT" noProof="0" dirty="0"/>
          </a:p>
        </p:txBody>
      </p:sp>
      <p:sp>
        <p:nvSpPr>
          <p:cNvPr id="48" name="TextBox 48"/>
          <p:cNvSpPr txBox="1"/>
          <p:nvPr/>
        </p:nvSpPr>
        <p:spPr>
          <a:xfrm>
            <a:off x="4049236" y="6784992"/>
            <a:ext cx="1026478" cy="632457"/>
          </a:xfrm>
          <a:prstGeom prst="rect">
            <a:avLst/>
          </a:prstGeom>
        </p:spPr>
        <p:txBody>
          <a:bodyPr lIns="0" tIns="0" rIns="0" bIns="0" rtlCol="0" anchor="t">
            <a:spAutoFit/>
          </a:bodyPr>
          <a:lstStyle/>
          <a:p>
            <a:pPr marL="0" lvl="0" indent="0" algn="ctr">
              <a:lnSpc>
                <a:spcPts val="5280"/>
              </a:lnSpc>
              <a:spcBef>
                <a:spcPct val="0"/>
              </a:spcBef>
            </a:pPr>
            <a:r>
              <a:rPr lang="it-IT" sz="3300" u="none" strike="noStrike" noProof="0" dirty="0">
                <a:solidFill>
                  <a:srgbClr val="4159C6"/>
                </a:solidFill>
                <a:latin typeface="Kompot Slab"/>
                <a:ea typeface="Kompot Slab"/>
                <a:cs typeface="Kompot Slab"/>
                <a:sym typeface="Kompot Slab"/>
              </a:rPr>
              <a:t>1961</a:t>
            </a:r>
          </a:p>
        </p:txBody>
      </p:sp>
      <p:sp>
        <p:nvSpPr>
          <p:cNvPr id="52" name="TextBox 52"/>
          <p:cNvSpPr txBox="1"/>
          <p:nvPr/>
        </p:nvSpPr>
        <p:spPr>
          <a:xfrm>
            <a:off x="8553668" y="6784992"/>
            <a:ext cx="818713" cy="632457"/>
          </a:xfrm>
          <a:prstGeom prst="rect">
            <a:avLst/>
          </a:prstGeom>
        </p:spPr>
        <p:txBody>
          <a:bodyPr lIns="0" tIns="0" rIns="0" bIns="0" rtlCol="0" anchor="t">
            <a:spAutoFit/>
          </a:bodyPr>
          <a:lstStyle/>
          <a:p>
            <a:pPr marL="0" lvl="0" indent="0" algn="ctr">
              <a:lnSpc>
                <a:spcPts val="5280"/>
              </a:lnSpc>
              <a:spcBef>
                <a:spcPct val="0"/>
              </a:spcBef>
            </a:pPr>
            <a:r>
              <a:rPr lang="it-IT" sz="3300" noProof="0" dirty="0">
                <a:solidFill>
                  <a:srgbClr val="4159C6"/>
                </a:solidFill>
                <a:latin typeface="Kompot Slab"/>
                <a:ea typeface="Kompot Slab"/>
                <a:cs typeface="Kompot Slab"/>
                <a:sym typeface="Kompot Slab"/>
              </a:rPr>
              <a:t>1965</a:t>
            </a:r>
          </a:p>
        </p:txBody>
      </p:sp>
      <p:sp>
        <p:nvSpPr>
          <p:cNvPr id="56" name="TextBox 56"/>
          <p:cNvSpPr txBox="1"/>
          <p:nvPr/>
        </p:nvSpPr>
        <p:spPr>
          <a:xfrm>
            <a:off x="12800667" y="6784992"/>
            <a:ext cx="1049615" cy="632457"/>
          </a:xfrm>
          <a:prstGeom prst="rect">
            <a:avLst/>
          </a:prstGeom>
        </p:spPr>
        <p:txBody>
          <a:bodyPr lIns="0" tIns="0" rIns="0" bIns="0" rtlCol="0" anchor="t">
            <a:spAutoFit/>
          </a:bodyPr>
          <a:lstStyle/>
          <a:p>
            <a:pPr marL="0" lvl="0" indent="0" algn="ctr">
              <a:lnSpc>
                <a:spcPts val="5280"/>
              </a:lnSpc>
              <a:spcBef>
                <a:spcPct val="0"/>
              </a:spcBef>
            </a:pPr>
            <a:r>
              <a:rPr lang="it-IT" sz="3300" noProof="0" dirty="0">
                <a:solidFill>
                  <a:srgbClr val="4159C6"/>
                </a:solidFill>
                <a:latin typeface="Kompot Slab"/>
                <a:ea typeface="Kompot Slab"/>
                <a:cs typeface="Kompot Slab"/>
                <a:sym typeface="Kompot Slab"/>
              </a:rPr>
              <a:t>1968</a:t>
            </a:r>
          </a:p>
        </p:txBody>
      </p:sp>
      <p:sp>
        <p:nvSpPr>
          <p:cNvPr id="59" name="TextBox 59"/>
          <p:cNvSpPr txBox="1"/>
          <p:nvPr/>
        </p:nvSpPr>
        <p:spPr>
          <a:xfrm>
            <a:off x="1210651" y="1123950"/>
            <a:ext cx="15866697" cy="819150"/>
          </a:xfrm>
          <a:prstGeom prst="rect">
            <a:avLst/>
          </a:prstGeom>
        </p:spPr>
        <p:txBody>
          <a:bodyPr lIns="0" tIns="0" rIns="0" bIns="0" rtlCol="0" anchor="t">
            <a:spAutoFit/>
          </a:bodyPr>
          <a:lstStyle/>
          <a:p>
            <a:pPr marL="0" lvl="0" indent="0" algn="ctr">
              <a:lnSpc>
                <a:spcPts val="6000"/>
              </a:lnSpc>
              <a:spcBef>
                <a:spcPct val="0"/>
              </a:spcBef>
            </a:pPr>
            <a:r>
              <a:rPr lang="it-IT" sz="6000" spc="36" noProof="0" dirty="0">
                <a:solidFill>
                  <a:srgbClr val="505AB8"/>
                </a:solidFill>
                <a:latin typeface="Kompot Slab"/>
                <a:ea typeface="Kompot Slab"/>
                <a:cs typeface="Kompot Slab"/>
                <a:sym typeface="Kompot Slab"/>
              </a:rPr>
              <a:t>CERN TIMELINE</a:t>
            </a:r>
          </a:p>
        </p:txBody>
      </p:sp>
      <p:sp>
        <p:nvSpPr>
          <p:cNvPr id="61" name="TextBox 50">
            <a:extLst>
              <a:ext uri="{FF2B5EF4-FFF2-40B4-BE49-F238E27FC236}">
                <a16:creationId xmlns:a16="http://schemas.microsoft.com/office/drawing/2014/main" id="{00CBD0C3-CA35-11DE-2447-7760F26ACCAD}"/>
              </a:ext>
            </a:extLst>
          </p:cNvPr>
          <p:cNvSpPr txBox="1"/>
          <p:nvPr/>
        </p:nvSpPr>
        <p:spPr>
          <a:xfrm>
            <a:off x="1916705" y="4838700"/>
            <a:ext cx="1031558" cy="632457"/>
          </a:xfrm>
          <a:prstGeom prst="rect">
            <a:avLst/>
          </a:prstGeom>
        </p:spPr>
        <p:txBody>
          <a:bodyPr lIns="0" tIns="0" rIns="0" bIns="0" rtlCol="0" anchor="t">
            <a:spAutoFit/>
          </a:bodyPr>
          <a:lstStyle/>
          <a:p>
            <a:pPr marL="0" lvl="0" indent="0" algn="ctr">
              <a:lnSpc>
                <a:spcPts val="5280"/>
              </a:lnSpc>
              <a:spcBef>
                <a:spcPct val="0"/>
              </a:spcBef>
            </a:pPr>
            <a:r>
              <a:rPr lang="it-IT" sz="3300" u="none" strike="noStrike" noProof="0" dirty="0">
                <a:solidFill>
                  <a:srgbClr val="4159C6"/>
                </a:solidFill>
                <a:latin typeface="Kompot Slab"/>
                <a:ea typeface="Kompot Slab"/>
                <a:cs typeface="Kompot Slab"/>
                <a:sym typeface="Kompot Slab"/>
              </a:rPr>
              <a:t>1</a:t>
            </a:r>
            <a:r>
              <a:rPr lang="it-IT" sz="3300" dirty="0">
                <a:solidFill>
                  <a:srgbClr val="4159C6"/>
                </a:solidFill>
                <a:latin typeface="Kompot Slab"/>
                <a:ea typeface="Kompot Slab"/>
                <a:cs typeface="Kompot Slab"/>
                <a:sym typeface="Kompot Slab"/>
              </a:rPr>
              <a:t>949</a:t>
            </a:r>
            <a:endParaRPr lang="it-IT" sz="3300" u="none" strike="noStrike" noProof="0" dirty="0">
              <a:solidFill>
                <a:srgbClr val="4159C6"/>
              </a:solidFill>
              <a:latin typeface="Kompot Slab"/>
              <a:ea typeface="Kompot Slab"/>
              <a:cs typeface="Kompot Slab"/>
              <a:sym typeface="Kompot Slab"/>
            </a:endParaRPr>
          </a:p>
        </p:txBody>
      </p:sp>
      <p:sp>
        <p:nvSpPr>
          <p:cNvPr id="62" name="TextBox 49">
            <a:extLst>
              <a:ext uri="{FF2B5EF4-FFF2-40B4-BE49-F238E27FC236}">
                <a16:creationId xmlns:a16="http://schemas.microsoft.com/office/drawing/2014/main" id="{17B1C169-DBB6-9E4B-9FB9-27D920D860F5}"/>
              </a:ext>
            </a:extLst>
          </p:cNvPr>
          <p:cNvSpPr txBox="1"/>
          <p:nvPr/>
        </p:nvSpPr>
        <p:spPr>
          <a:xfrm>
            <a:off x="1373180" y="2628900"/>
            <a:ext cx="2118608" cy="1474763"/>
          </a:xfrm>
          <a:prstGeom prst="rect">
            <a:avLst/>
          </a:prstGeom>
        </p:spPr>
        <p:txBody>
          <a:bodyPr wrap="square" lIns="0" tIns="0" rIns="0" bIns="0" rtlCol="0" anchor="t">
            <a:spAutoFit/>
          </a:bodyPr>
          <a:lstStyle/>
          <a:p>
            <a:pPr marL="0" lvl="0" indent="0" algn="ctr">
              <a:lnSpc>
                <a:spcPts val="2279"/>
              </a:lnSpc>
              <a:spcBef>
                <a:spcPct val="0"/>
              </a:spcBef>
            </a:pPr>
            <a:r>
              <a:rPr lang="it-IT" sz="1899" noProof="0" dirty="0">
                <a:solidFill>
                  <a:srgbClr val="000000"/>
                </a:solidFill>
                <a:latin typeface="Flatory Slab"/>
                <a:ea typeface="Flatory Slab"/>
                <a:cs typeface="Flatory Slab"/>
                <a:sym typeface="Flatory Slab"/>
              </a:rPr>
              <a:t>Prima proposta ufficiale per un laboratorio di Fisica Nucleare Europeo</a:t>
            </a:r>
          </a:p>
        </p:txBody>
      </p:sp>
      <p:sp>
        <p:nvSpPr>
          <p:cNvPr id="65" name="TextBox 49">
            <a:extLst>
              <a:ext uri="{FF2B5EF4-FFF2-40B4-BE49-F238E27FC236}">
                <a16:creationId xmlns:a16="http://schemas.microsoft.com/office/drawing/2014/main" id="{55C264FB-8AEB-E639-7FA3-8D449E488E26}"/>
              </a:ext>
            </a:extLst>
          </p:cNvPr>
          <p:cNvSpPr txBox="1"/>
          <p:nvPr/>
        </p:nvSpPr>
        <p:spPr>
          <a:xfrm>
            <a:off x="5697204" y="2628900"/>
            <a:ext cx="2118608" cy="1179810"/>
          </a:xfrm>
          <a:prstGeom prst="rect">
            <a:avLst/>
          </a:prstGeom>
        </p:spPr>
        <p:txBody>
          <a:bodyPr wrap="square" lIns="0" tIns="0" rIns="0" bIns="0" rtlCol="0" anchor="t">
            <a:spAutoFit/>
          </a:bodyPr>
          <a:lstStyle/>
          <a:p>
            <a:pPr marL="0" lvl="0" indent="0" algn="ctr">
              <a:lnSpc>
                <a:spcPts val="2279"/>
              </a:lnSpc>
              <a:spcBef>
                <a:spcPct val="0"/>
              </a:spcBef>
            </a:pPr>
            <a:r>
              <a:rPr lang="it-IT" sz="1899" dirty="0">
                <a:solidFill>
                  <a:srgbClr val="000000"/>
                </a:solidFill>
                <a:latin typeface="Flatory Slab"/>
                <a:ea typeface="Flatory Slab"/>
                <a:cs typeface="Flatory Slab"/>
                <a:sym typeface="Flatory Slab"/>
              </a:rPr>
              <a:t>Nascita ufficiale Organizzazione Europea per la Ricerca nucleare</a:t>
            </a:r>
            <a:endParaRPr lang="it-IT" sz="1899" noProof="0" dirty="0">
              <a:solidFill>
                <a:srgbClr val="000000"/>
              </a:solidFill>
              <a:latin typeface="Flatory Slab"/>
              <a:ea typeface="Flatory Slab"/>
              <a:cs typeface="Flatory Slab"/>
              <a:sym typeface="Flatory Slab"/>
            </a:endParaRPr>
          </a:p>
        </p:txBody>
      </p:sp>
      <p:sp>
        <p:nvSpPr>
          <p:cNvPr id="66" name="TextBox 50">
            <a:extLst>
              <a:ext uri="{FF2B5EF4-FFF2-40B4-BE49-F238E27FC236}">
                <a16:creationId xmlns:a16="http://schemas.microsoft.com/office/drawing/2014/main" id="{C60BEA54-D2D7-36E8-F2ED-5E3E3B785026}"/>
              </a:ext>
            </a:extLst>
          </p:cNvPr>
          <p:cNvSpPr txBox="1"/>
          <p:nvPr/>
        </p:nvSpPr>
        <p:spPr>
          <a:xfrm>
            <a:off x="6256494" y="4930529"/>
            <a:ext cx="1031558" cy="632457"/>
          </a:xfrm>
          <a:prstGeom prst="rect">
            <a:avLst/>
          </a:prstGeom>
        </p:spPr>
        <p:txBody>
          <a:bodyPr lIns="0" tIns="0" rIns="0" bIns="0" rtlCol="0" anchor="t">
            <a:spAutoFit/>
          </a:bodyPr>
          <a:lstStyle/>
          <a:p>
            <a:pPr marL="0" lvl="0" indent="0" algn="ctr">
              <a:lnSpc>
                <a:spcPts val="5280"/>
              </a:lnSpc>
              <a:spcBef>
                <a:spcPct val="0"/>
              </a:spcBef>
            </a:pPr>
            <a:r>
              <a:rPr lang="it-IT" sz="3300" u="none" strike="noStrike" noProof="0" dirty="0">
                <a:solidFill>
                  <a:srgbClr val="4159C6"/>
                </a:solidFill>
                <a:latin typeface="Kompot Slab"/>
                <a:ea typeface="Kompot Slab"/>
                <a:cs typeface="Kompot Slab"/>
                <a:sym typeface="Kompot Slab"/>
              </a:rPr>
              <a:t>1</a:t>
            </a:r>
            <a:r>
              <a:rPr lang="it-IT" sz="3300" dirty="0">
                <a:solidFill>
                  <a:srgbClr val="4159C6"/>
                </a:solidFill>
                <a:latin typeface="Kompot Slab"/>
                <a:ea typeface="Kompot Slab"/>
                <a:cs typeface="Kompot Slab"/>
                <a:sym typeface="Kompot Slab"/>
              </a:rPr>
              <a:t>954</a:t>
            </a:r>
            <a:endParaRPr lang="it-IT" sz="3300" u="none" strike="noStrike" noProof="0" dirty="0">
              <a:solidFill>
                <a:srgbClr val="4159C6"/>
              </a:solidFill>
              <a:latin typeface="Kompot Slab"/>
              <a:ea typeface="Kompot Slab"/>
              <a:cs typeface="Kompot Slab"/>
              <a:sym typeface="Kompot Slab"/>
            </a:endParaRPr>
          </a:p>
        </p:txBody>
      </p:sp>
      <p:sp>
        <p:nvSpPr>
          <p:cNvPr id="67" name="TextBox 49">
            <a:extLst>
              <a:ext uri="{FF2B5EF4-FFF2-40B4-BE49-F238E27FC236}">
                <a16:creationId xmlns:a16="http://schemas.microsoft.com/office/drawing/2014/main" id="{3D879FB2-4333-FC32-85BC-D9CF771D1A55}"/>
              </a:ext>
            </a:extLst>
          </p:cNvPr>
          <p:cNvSpPr txBox="1"/>
          <p:nvPr/>
        </p:nvSpPr>
        <p:spPr>
          <a:xfrm>
            <a:off x="10134353" y="2400300"/>
            <a:ext cx="2118608" cy="2359620"/>
          </a:xfrm>
          <a:prstGeom prst="rect">
            <a:avLst/>
          </a:prstGeom>
        </p:spPr>
        <p:txBody>
          <a:bodyPr wrap="square" lIns="0" tIns="0" rIns="0" bIns="0" rtlCol="0" anchor="t">
            <a:spAutoFit/>
          </a:bodyPr>
          <a:lstStyle/>
          <a:p>
            <a:pPr lvl="0" algn="ctr">
              <a:lnSpc>
                <a:spcPts val="2279"/>
              </a:lnSpc>
              <a:spcBef>
                <a:spcPct val="0"/>
              </a:spcBef>
            </a:pPr>
            <a:r>
              <a:rPr lang="it-IT" sz="1899" noProof="0" dirty="0">
                <a:solidFill>
                  <a:srgbClr val="000000"/>
                </a:solidFill>
                <a:latin typeface="Flatory Slab"/>
                <a:ea typeface="Flatory Slab"/>
                <a:cs typeface="Flatory Slab"/>
                <a:sym typeface="Flatory Slab"/>
              </a:rPr>
              <a:t>Primi esperimenti con il Sincrociclotrone</a:t>
            </a:r>
            <a:r>
              <a:rPr lang="it-IT" sz="1899" dirty="0">
                <a:solidFill>
                  <a:srgbClr val="000000"/>
                </a:solidFill>
                <a:latin typeface="Flatory Slab"/>
                <a:ea typeface="Flatory Slab"/>
                <a:cs typeface="Flatory Slab"/>
                <a:sym typeface="Flatory Slab"/>
              </a:rPr>
              <a:t> - Confermato il decadimento di un pione in un elettrone ed un neutrino</a:t>
            </a:r>
            <a:endParaRPr lang="it-IT" sz="1899" noProof="0" dirty="0">
              <a:solidFill>
                <a:srgbClr val="000000"/>
              </a:solidFill>
              <a:latin typeface="Flatory Slab"/>
              <a:ea typeface="Flatory Slab"/>
              <a:cs typeface="Flatory Slab"/>
              <a:sym typeface="Flatory Slab"/>
            </a:endParaRPr>
          </a:p>
        </p:txBody>
      </p:sp>
      <p:sp>
        <p:nvSpPr>
          <p:cNvPr id="68" name="TextBox 50">
            <a:extLst>
              <a:ext uri="{FF2B5EF4-FFF2-40B4-BE49-F238E27FC236}">
                <a16:creationId xmlns:a16="http://schemas.microsoft.com/office/drawing/2014/main" id="{7BD1C4C8-4991-C39D-56A0-9E2AEFA48BD1}"/>
              </a:ext>
            </a:extLst>
          </p:cNvPr>
          <p:cNvSpPr txBox="1"/>
          <p:nvPr/>
        </p:nvSpPr>
        <p:spPr>
          <a:xfrm>
            <a:off x="10677878" y="4907669"/>
            <a:ext cx="1031558" cy="632457"/>
          </a:xfrm>
          <a:prstGeom prst="rect">
            <a:avLst/>
          </a:prstGeom>
        </p:spPr>
        <p:txBody>
          <a:bodyPr lIns="0" tIns="0" rIns="0" bIns="0" rtlCol="0" anchor="t">
            <a:spAutoFit/>
          </a:bodyPr>
          <a:lstStyle/>
          <a:p>
            <a:pPr marL="0" lvl="0" indent="0" algn="ctr">
              <a:lnSpc>
                <a:spcPts val="5280"/>
              </a:lnSpc>
              <a:spcBef>
                <a:spcPct val="0"/>
              </a:spcBef>
            </a:pPr>
            <a:r>
              <a:rPr lang="it-IT" sz="3300" u="none" strike="noStrike" noProof="0" dirty="0">
                <a:solidFill>
                  <a:srgbClr val="4159C6"/>
                </a:solidFill>
                <a:latin typeface="Kompot Slab"/>
                <a:ea typeface="Kompot Slab"/>
                <a:cs typeface="Kompot Slab"/>
                <a:sym typeface="Kompot Slab"/>
              </a:rPr>
              <a:t>1</a:t>
            </a:r>
            <a:r>
              <a:rPr lang="it-IT" sz="3300" dirty="0">
                <a:solidFill>
                  <a:srgbClr val="4159C6"/>
                </a:solidFill>
                <a:latin typeface="Kompot Slab"/>
                <a:ea typeface="Kompot Slab"/>
                <a:cs typeface="Kompot Slab"/>
                <a:sym typeface="Kompot Slab"/>
              </a:rPr>
              <a:t>958</a:t>
            </a:r>
            <a:endParaRPr lang="it-IT" sz="3300" u="none" strike="noStrike" noProof="0" dirty="0">
              <a:solidFill>
                <a:srgbClr val="4159C6"/>
              </a:solidFill>
              <a:latin typeface="Kompot Slab"/>
              <a:ea typeface="Kompot Slab"/>
              <a:cs typeface="Kompot Slab"/>
              <a:sym typeface="Kompot Slab"/>
            </a:endParaRPr>
          </a:p>
        </p:txBody>
      </p:sp>
      <p:sp>
        <p:nvSpPr>
          <p:cNvPr id="69" name="TextBox 49">
            <a:extLst>
              <a:ext uri="{FF2B5EF4-FFF2-40B4-BE49-F238E27FC236}">
                <a16:creationId xmlns:a16="http://schemas.microsoft.com/office/drawing/2014/main" id="{81997225-D1ED-A484-E628-E6829D7CD01E}"/>
              </a:ext>
            </a:extLst>
          </p:cNvPr>
          <p:cNvSpPr txBox="1"/>
          <p:nvPr/>
        </p:nvSpPr>
        <p:spPr>
          <a:xfrm>
            <a:off x="14862687" y="2479080"/>
            <a:ext cx="2118608" cy="2359620"/>
          </a:xfrm>
          <a:prstGeom prst="rect">
            <a:avLst/>
          </a:prstGeom>
        </p:spPr>
        <p:txBody>
          <a:bodyPr wrap="square" lIns="0" tIns="0" rIns="0" bIns="0" rtlCol="0" anchor="t">
            <a:spAutoFit/>
          </a:bodyPr>
          <a:lstStyle/>
          <a:p>
            <a:pPr marL="0" lvl="0" indent="0" algn="ctr">
              <a:lnSpc>
                <a:spcPts val="2279"/>
              </a:lnSpc>
              <a:spcBef>
                <a:spcPct val="0"/>
              </a:spcBef>
            </a:pPr>
            <a:r>
              <a:rPr lang="it-IT" sz="1899" noProof="0" dirty="0">
                <a:solidFill>
                  <a:srgbClr val="000000"/>
                </a:solidFill>
                <a:latin typeface="Flatory Slab"/>
                <a:ea typeface="Flatory Slab"/>
                <a:cs typeface="Flatory Slab"/>
                <a:sym typeface="Flatory Slab"/>
              </a:rPr>
              <a:t>Parte il primo Sincrotrone a protoni PS dotato di grande potenza. Primi esperimenti sul muone che dureranno 20 anni. </a:t>
            </a:r>
          </a:p>
        </p:txBody>
      </p:sp>
      <p:sp>
        <p:nvSpPr>
          <p:cNvPr id="70" name="TextBox 50">
            <a:extLst>
              <a:ext uri="{FF2B5EF4-FFF2-40B4-BE49-F238E27FC236}">
                <a16:creationId xmlns:a16="http://schemas.microsoft.com/office/drawing/2014/main" id="{00861C29-B9CC-54F8-0E29-1FB3D91BD227}"/>
              </a:ext>
            </a:extLst>
          </p:cNvPr>
          <p:cNvSpPr txBox="1"/>
          <p:nvPr/>
        </p:nvSpPr>
        <p:spPr>
          <a:xfrm>
            <a:off x="15351442" y="4890751"/>
            <a:ext cx="1031558" cy="632457"/>
          </a:xfrm>
          <a:prstGeom prst="rect">
            <a:avLst/>
          </a:prstGeom>
        </p:spPr>
        <p:txBody>
          <a:bodyPr lIns="0" tIns="0" rIns="0" bIns="0" rtlCol="0" anchor="t">
            <a:spAutoFit/>
          </a:bodyPr>
          <a:lstStyle/>
          <a:p>
            <a:pPr marL="0" lvl="0" indent="0" algn="ctr">
              <a:lnSpc>
                <a:spcPts val="5280"/>
              </a:lnSpc>
              <a:spcBef>
                <a:spcPct val="0"/>
              </a:spcBef>
            </a:pPr>
            <a:r>
              <a:rPr lang="it-IT" sz="3300" u="none" strike="noStrike" noProof="0" dirty="0">
                <a:solidFill>
                  <a:srgbClr val="4159C6"/>
                </a:solidFill>
                <a:latin typeface="Kompot Slab"/>
                <a:ea typeface="Kompot Slab"/>
                <a:cs typeface="Kompot Slab"/>
                <a:sym typeface="Kompot Slab"/>
              </a:rPr>
              <a:t>1</a:t>
            </a:r>
            <a:r>
              <a:rPr lang="it-IT" sz="3300" dirty="0">
                <a:solidFill>
                  <a:srgbClr val="4159C6"/>
                </a:solidFill>
                <a:latin typeface="Kompot Slab"/>
                <a:ea typeface="Kompot Slab"/>
                <a:cs typeface="Kompot Slab"/>
                <a:sym typeface="Kompot Slab"/>
              </a:rPr>
              <a:t>959</a:t>
            </a:r>
            <a:endParaRPr lang="it-IT" sz="3300" u="none" strike="noStrike" noProof="0" dirty="0">
              <a:solidFill>
                <a:srgbClr val="4159C6"/>
              </a:solidFill>
              <a:latin typeface="Kompot Slab"/>
              <a:ea typeface="Kompot Slab"/>
              <a:cs typeface="Kompot Slab"/>
              <a:sym typeface="Kompot Slab"/>
            </a:endParaRPr>
          </a:p>
        </p:txBody>
      </p:sp>
      <p:sp>
        <p:nvSpPr>
          <p:cNvPr id="71" name="TextBox 49">
            <a:extLst>
              <a:ext uri="{FF2B5EF4-FFF2-40B4-BE49-F238E27FC236}">
                <a16:creationId xmlns:a16="http://schemas.microsoft.com/office/drawing/2014/main" id="{E6C50B44-5BFD-5163-1B37-03FB7D0619EC}"/>
              </a:ext>
            </a:extLst>
          </p:cNvPr>
          <p:cNvSpPr txBox="1"/>
          <p:nvPr/>
        </p:nvSpPr>
        <p:spPr>
          <a:xfrm>
            <a:off x="3588711" y="8419822"/>
            <a:ext cx="2118608" cy="1179810"/>
          </a:xfrm>
          <a:prstGeom prst="rect">
            <a:avLst/>
          </a:prstGeom>
        </p:spPr>
        <p:txBody>
          <a:bodyPr wrap="square" lIns="0" tIns="0" rIns="0" bIns="0" rtlCol="0" anchor="t">
            <a:spAutoFit/>
          </a:bodyPr>
          <a:lstStyle/>
          <a:p>
            <a:pPr marL="0" lvl="0" indent="0" algn="ctr">
              <a:lnSpc>
                <a:spcPts val="2279"/>
              </a:lnSpc>
              <a:spcBef>
                <a:spcPct val="0"/>
              </a:spcBef>
            </a:pPr>
            <a:r>
              <a:rPr lang="it-IT" sz="1899" dirty="0">
                <a:solidFill>
                  <a:srgbClr val="000000"/>
                </a:solidFill>
                <a:latin typeface="Flatory Slab"/>
                <a:ea typeface="Flatory Slab"/>
                <a:cs typeface="Flatory Slab"/>
                <a:sym typeface="Flatory Slab"/>
              </a:rPr>
              <a:t>Nuova organizzazione focalizzato sulla fisica applicata</a:t>
            </a:r>
            <a:endParaRPr lang="it-IT" sz="1899" noProof="0" dirty="0">
              <a:solidFill>
                <a:srgbClr val="000000"/>
              </a:solidFill>
              <a:latin typeface="Flatory Slab"/>
              <a:ea typeface="Flatory Slab"/>
              <a:cs typeface="Flatory Slab"/>
              <a:sym typeface="Flatory Slab"/>
            </a:endParaRPr>
          </a:p>
        </p:txBody>
      </p:sp>
      <p:sp>
        <p:nvSpPr>
          <p:cNvPr id="73" name="TextBox 49">
            <a:extLst>
              <a:ext uri="{FF2B5EF4-FFF2-40B4-BE49-F238E27FC236}">
                <a16:creationId xmlns:a16="http://schemas.microsoft.com/office/drawing/2014/main" id="{9E1CB209-4CCB-3ABB-5785-7C16242A45FD}"/>
              </a:ext>
            </a:extLst>
          </p:cNvPr>
          <p:cNvSpPr txBox="1"/>
          <p:nvPr/>
        </p:nvSpPr>
        <p:spPr>
          <a:xfrm>
            <a:off x="7939792" y="7879432"/>
            <a:ext cx="2118608" cy="2064668"/>
          </a:xfrm>
          <a:prstGeom prst="rect">
            <a:avLst/>
          </a:prstGeom>
        </p:spPr>
        <p:txBody>
          <a:bodyPr wrap="square" lIns="0" tIns="0" rIns="0" bIns="0" rtlCol="0" anchor="t">
            <a:spAutoFit/>
          </a:bodyPr>
          <a:lstStyle/>
          <a:p>
            <a:pPr marL="0" lvl="0" indent="0" algn="ctr">
              <a:lnSpc>
                <a:spcPts val="2279"/>
              </a:lnSpc>
              <a:spcBef>
                <a:spcPct val="0"/>
              </a:spcBef>
            </a:pPr>
            <a:r>
              <a:rPr lang="it-IT" sz="1899" noProof="0" dirty="0">
                <a:solidFill>
                  <a:srgbClr val="000000"/>
                </a:solidFill>
                <a:latin typeface="Flatory Slab"/>
                <a:ea typeface="Flatory Slab"/>
                <a:cs typeface="Flatory Slab"/>
                <a:sym typeface="Flatory Slab"/>
              </a:rPr>
              <a:t>Consolidamento della tecnica delle camere a bolle ed a scintille. Primo supercalcolatore per l’analisi dei dati </a:t>
            </a:r>
          </a:p>
        </p:txBody>
      </p:sp>
      <p:sp>
        <p:nvSpPr>
          <p:cNvPr id="74" name="TextBox 49">
            <a:extLst>
              <a:ext uri="{FF2B5EF4-FFF2-40B4-BE49-F238E27FC236}">
                <a16:creationId xmlns:a16="http://schemas.microsoft.com/office/drawing/2014/main" id="{2C0910C5-8F48-BE46-DD8D-169E6239D146}"/>
              </a:ext>
            </a:extLst>
          </p:cNvPr>
          <p:cNvSpPr txBox="1"/>
          <p:nvPr/>
        </p:nvSpPr>
        <p:spPr>
          <a:xfrm>
            <a:off x="12285219" y="7478736"/>
            <a:ext cx="2118608" cy="1179810"/>
          </a:xfrm>
          <a:prstGeom prst="rect">
            <a:avLst/>
          </a:prstGeom>
        </p:spPr>
        <p:txBody>
          <a:bodyPr wrap="square" lIns="0" tIns="0" rIns="0" bIns="0" rtlCol="0" anchor="t">
            <a:spAutoFit/>
          </a:bodyPr>
          <a:lstStyle/>
          <a:p>
            <a:pPr marL="0" lvl="0" indent="0" algn="ctr">
              <a:lnSpc>
                <a:spcPts val="2279"/>
              </a:lnSpc>
              <a:spcBef>
                <a:spcPct val="0"/>
              </a:spcBef>
            </a:pPr>
            <a:r>
              <a:rPr lang="it-IT" sz="1899" noProof="0" dirty="0">
                <a:solidFill>
                  <a:srgbClr val="000000"/>
                </a:solidFill>
                <a:latin typeface="Flatory Slab"/>
                <a:ea typeface="Flatory Slab"/>
                <a:cs typeface="Flatory Slab"/>
                <a:sym typeface="Flatory Slab"/>
              </a:rPr>
              <a:t>La camera </a:t>
            </a:r>
            <a:r>
              <a:rPr lang="it-IT" sz="1899" noProof="0" dirty="0" err="1">
                <a:solidFill>
                  <a:srgbClr val="000000"/>
                </a:solidFill>
                <a:latin typeface="Flatory Slab"/>
                <a:ea typeface="Flatory Slab"/>
                <a:cs typeface="Flatory Slab"/>
                <a:sym typeface="Flatory Slab"/>
              </a:rPr>
              <a:t>multifili</a:t>
            </a:r>
            <a:r>
              <a:rPr lang="it-IT" sz="1899" noProof="0" dirty="0">
                <a:solidFill>
                  <a:srgbClr val="000000"/>
                </a:solidFill>
                <a:latin typeface="Flatory Slab"/>
                <a:ea typeface="Flatory Slab"/>
                <a:cs typeface="Flatory Slab"/>
                <a:sym typeface="Flatory Slab"/>
              </a:rPr>
              <a:t> rivoluziona le tecniche di rilevamento</a:t>
            </a:r>
          </a:p>
        </p:txBody>
      </p:sp>
      <p:pic>
        <p:nvPicPr>
          <p:cNvPr id="12290" name="Picture 2">
            <a:extLst>
              <a:ext uri="{FF2B5EF4-FFF2-40B4-BE49-F238E27FC236}">
                <a16:creationId xmlns:a16="http://schemas.microsoft.com/office/drawing/2014/main" id="{4EB1DD68-D9BC-8140-19A8-5B597420E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34632" y="8614410"/>
            <a:ext cx="161925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B1A21399-B503-6217-3197-CB856CA3A4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41685" y="4529875"/>
            <a:ext cx="161925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F80DD7DA-B4FC-2826-F422-91F58C2400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30941" y="4529875"/>
            <a:ext cx="1619250" cy="1619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96F2C515-1600-9A64-56ED-7BBC660B57A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AECA467-D99D-F613-8B18-839DE4E77AC0}"/>
              </a:ext>
            </a:extLst>
          </p:cNvPr>
          <p:cNvGrpSpPr/>
          <p:nvPr/>
        </p:nvGrpSpPr>
        <p:grpSpPr>
          <a:xfrm>
            <a:off x="1239829" y="2307291"/>
            <a:ext cx="2359042" cy="3330564"/>
            <a:chOff x="0" y="0"/>
            <a:chExt cx="621312" cy="877186"/>
          </a:xfrm>
        </p:grpSpPr>
        <p:sp>
          <p:nvSpPr>
            <p:cNvPr id="3" name="Freeform 3">
              <a:extLst>
                <a:ext uri="{FF2B5EF4-FFF2-40B4-BE49-F238E27FC236}">
                  <a16:creationId xmlns:a16="http://schemas.microsoft.com/office/drawing/2014/main" id="{19428B31-E01B-F17B-FDE8-DB4A96D64D69}"/>
                </a:ext>
              </a:extLst>
            </p:cNvPr>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4" name="TextBox 4">
              <a:extLst>
                <a:ext uri="{FF2B5EF4-FFF2-40B4-BE49-F238E27FC236}">
                  <a16:creationId xmlns:a16="http://schemas.microsoft.com/office/drawing/2014/main" id="{BAFA3910-905E-630E-3920-811DE497AF86}"/>
                </a:ext>
              </a:extLst>
            </p:cNvPr>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grpSp>
        <p:nvGrpSpPr>
          <p:cNvPr id="9" name="Group 9">
            <a:extLst>
              <a:ext uri="{FF2B5EF4-FFF2-40B4-BE49-F238E27FC236}">
                <a16:creationId xmlns:a16="http://schemas.microsoft.com/office/drawing/2014/main" id="{7527B4C7-FD08-C70D-49F2-C6B495CC8F2F}"/>
              </a:ext>
            </a:extLst>
          </p:cNvPr>
          <p:cNvGrpSpPr/>
          <p:nvPr/>
        </p:nvGrpSpPr>
        <p:grpSpPr>
          <a:xfrm>
            <a:off x="3423853" y="6769084"/>
            <a:ext cx="2359042" cy="3330564"/>
            <a:chOff x="0" y="0"/>
            <a:chExt cx="621312" cy="877186"/>
          </a:xfrm>
        </p:grpSpPr>
        <p:sp>
          <p:nvSpPr>
            <p:cNvPr id="10" name="Freeform 10">
              <a:extLst>
                <a:ext uri="{FF2B5EF4-FFF2-40B4-BE49-F238E27FC236}">
                  <a16:creationId xmlns:a16="http://schemas.microsoft.com/office/drawing/2014/main" id="{3198712B-AD7D-48AE-C8CA-20E5E3E81F1F}"/>
                </a:ext>
              </a:extLst>
            </p:cNvPr>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rgbClr val="FFFFFF"/>
            </a:solidFill>
            <a:ln w="38100" cap="sq">
              <a:solidFill>
                <a:srgbClr val="505AB8"/>
              </a:solidFill>
              <a:prstDash val="solid"/>
              <a:miter/>
            </a:ln>
          </p:spPr>
          <p:txBody>
            <a:bodyPr/>
            <a:lstStyle/>
            <a:p>
              <a:endParaRPr lang="it-IT" noProof="0" dirty="0"/>
            </a:p>
          </p:txBody>
        </p:sp>
        <p:sp>
          <p:nvSpPr>
            <p:cNvPr id="11" name="TextBox 11">
              <a:extLst>
                <a:ext uri="{FF2B5EF4-FFF2-40B4-BE49-F238E27FC236}">
                  <a16:creationId xmlns:a16="http://schemas.microsoft.com/office/drawing/2014/main" id="{83DDFD44-41C0-906D-4DE5-26DB53340608}"/>
                </a:ext>
              </a:extLst>
            </p:cNvPr>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grpSp>
        <p:nvGrpSpPr>
          <p:cNvPr id="13" name="Group 13">
            <a:extLst>
              <a:ext uri="{FF2B5EF4-FFF2-40B4-BE49-F238E27FC236}">
                <a16:creationId xmlns:a16="http://schemas.microsoft.com/office/drawing/2014/main" id="{D92BE27F-DB1B-465A-A1F6-1A53A64E0432}"/>
              </a:ext>
            </a:extLst>
          </p:cNvPr>
          <p:cNvGrpSpPr/>
          <p:nvPr/>
        </p:nvGrpSpPr>
        <p:grpSpPr>
          <a:xfrm>
            <a:off x="5592754" y="2307291"/>
            <a:ext cx="2359042" cy="3330564"/>
            <a:chOff x="0" y="0"/>
            <a:chExt cx="621312" cy="877186"/>
          </a:xfrm>
        </p:grpSpPr>
        <p:sp>
          <p:nvSpPr>
            <p:cNvPr id="14" name="Freeform 14">
              <a:extLst>
                <a:ext uri="{FF2B5EF4-FFF2-40B4-BE49-F238E27FC236}">
                  <a16:creationId xmlns:a16="http://schemas.microsoft.com/office/drawing/2014/main" id="{8017BA4B-AB84-5EDB-CE66-6471BA81AFE3}"/>
                </a:ext>
              </a:extLst>
            </p:cNvPr>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15" name="TextBox 15">
              <a:extLst>
                <a:ext uri="{FF2B5EF4-FFF2-40B4-BE49-F238E27FC236}">
                  <a16:creationId xmlns:a16="http://schemas.microsoft.com/office/drawing/2014/main" id="{449F54F2-C108-6452-2F93-199D7ED8F65B}"/>
                </a:ext>
              </a:extLst>
            </p:cNvPr>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grpSp>
        <p:nvGrpSpPr>
          <p:cNvPr id="16" name="Group 16">
            <a:extLst>
              <a:ext uri="{FF2B5EF4-FFF2-40B4-BE49-F238E27FC236}">
                <a16:creationId xmlns:a16="http://schemas.microsoft.com/office/drawing/2014/main" id="{7D784CE1-8716-06F6-121D-5A4CDFEA6CF7}"/>
              </a:ext>
            </a:extLst>
          </p:cNvPr>
          <p:cNvGrpSpPr/>
          <p:nvPr/>
        </p:nvGrpSpPr>
        <p:grpSpPr>
          <a:xfrm>
            <a:off x="7783504" y="6723705"/>
            <a:ext cx="2359042" cy="3330564"/>
            <a:chOff x="0" y="0"/>
            <a:chExt cx="621312" cy="877186"/>
          </a:xfrm>
        </p:grpSpPr>
        <p:sp>
          <p:nvSpPr>
            <p:cNvPr id="17" name="Freeform 17">
              <a:extLst>
                <a:ext uri="{FF2B5EF4-FFF2-40B4-BE49-F238E27FC236}">
                  <a16:creationId xmlns:a16="http://schemas.microsoft.com/office/drawing/2014/main" id="{EB59F1FB-743D-9503-F415-B8DFE8087BCF}"/>
                </a:ext>
              </a:extLst>
            </p:cNvPr>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rgbClr val="FFFFFF"/>
            </a:solidFill>
            <a:ln w="38100" cap="sq">
              <a:solidFill>
                <a:srgbClr val="505AB8"/>
              </a:solidFill>
              <a:prstDash val="solid"/>
              <a:miter/>
            </a:ln>
          </p:spPr>
          <p:txBody>
            <a:bodyPr/>
            <a:lstStyle/>
            <a:p>
              <a:endParaRPr lang="it-IT" noProof="0" dirty="0"/>
            </a:p>
          </p:txBody>
        </p:sp>
        <p:sp>
          <p:nvSpPr>
            <p:cNvPr id="18" name="TextBox 18">
              <a:extLst>
                <a:ext uri="{FF2B5EF4-FFF2-40B4-BE49-F238E27FC236}">
                  <a16:creationId xmlns:a16="http://schemas.microsoft.com/office/drawing/2014/main" id="{F34D26FD-E322-12F0-C352-0D9B40FB1B1F}"/>
                </a:ext>
              </a:extLst>
            </p:cNvPr>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grpSp>
        <p:nvGrpSpPr>
          <p:cNvPr id="19" name="Group 19">
            <a:extLst>
              <a:ext uri="{FF2B5EF4-FFF2-40B4-BE49-F238E27FC236}">
                <a16:creationId xmlns:a16="http://schemas.microsoft.com/office/drawing/2014/main" id="{10E6CB7F-82FB-A1B8-9DDB-E938C410314D}"/>
              </a:ext>
            </a:extLst>
          </p:cNvPr>
          <p:cNvGrpSpPr/>
          <p:nvPr/>
        </p:nvGrpSpPr>
        <p:grpSpPr>
          <a:xfrm>
            <a:off x="10014138" y="2307291"/>
            <a:ext cx="2359042" cy="3330564"/>
            <a:chOff x="0" y="0"/>
            <a:chExt cx="621312" cy="877186"/>
          </a:xfrm>
        </p:grpSpPr>
        <p:sp>
          <p:nvSpPr>
            <p:cNvPr id="20" name="Freeform 20">
              <a:extLst>
                <a:ext uri="{FF2B5EF4-FFF2-40B4-BE49-F238E27FC236}">
                  <a16:creationId xmlns:a16="http://schemas.microsoft.com/office/drawing/2014/main" id="{2513226A-4A96-0DA0-03B4-A52E00775F30}"/>
                </a:ext>
              </a:extLst>
            </p:cNvPr>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chemeClr val="tx2">
                <a:lumMod val="20000"/>
                <a:lumOff val="80000"/>
              </a:schemeClr>
            </a:solidFill>
            <a:ln w="38100" cap="sq">
              <a:solidFill>
                <a:srgbClr val="525CBF"/>
              </a:solidFill>
              <a:prstDash val="solid"/>
              <a:miter/>
            </a:ln>
          </p:spPr>
          <p:txBody>
            <a:bodyPr/>
            <a:lstStyle/>
            <a:p>
              <a:endParaRPr lang="it-IT" noProof="0" dirty="0"/>
            </a:p>
          </p:txBody>
        </p:sp>
        <p:sp>
          <p:nvSpPr>
            <p:cNvPr id="21" name="TextBox 21">
              <a:extLst>
                <a:ext uri="{FF2B5EF4-FFF2-40B4-BE49-F238E27FC236}">
                  <a16:creationId xmlns:a16="http://schemas.microsoft.com/office/drawing/2014/main" id="{F827BBA0-9BDC-482D-4012-8CB40E011156}"/>
                </a:ext>
              </a:extLst>
            </p:cNvPr>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sp>
        <p:nvSpPr>
          <p:cNvPr id="23" name="Freeform 23">
            <a:extLst>
              <a:ext uri="{FF2B5EF4-FFF2-40B4-BE49-F238E27FC236}">
                <a16:creationId xmlns:a16="http://schemas.microsoft.com/office/drawing/2014/main" id="{23D6AE6F-2DE3-964F-A461-85ACC6F2CB8B}"/>
              </a:ext>
            </a:extLst>
          </p:cNvPr>
          <p:cNvSpPr/>
          <p:nvPr/>
        </p:nvSpPr>
        <p:spPr>
          <a:xfrm rot="-8023204" flipV="1">
            <a:off x="11531715" y="3844653"/>
            <a:ext cx="165600" cy="495001"/>
          </a:xfrm>
          <a:custGeom>
            <a:avLst/>
            <a:gdLst/>
            <a:ahLst/>
            <a:cxnLst/>
            <a:rect l="l" t="t" r="r" b="b"/>
            <a:pathLst>
              <a:path w="165600" h="495001">
                <a:moveTo>
                  <a:pt x="0" y="495001"/>
                </a:moveTo>
                <a:lnTo>
                  <a:pt x="165601" y="495001"/>
                </a:lnTo>
                <a:lnTo>
                  <a:pt x="165601" y="0"/>
                </a:lnTo>
                <a:lnTo>
                  <a:pt x="0" y="0"/>
                </a:lnTo>
                <a:lnTo>
                  <a:pt x="0" y="49500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noProof="0" dirty="0"/>
          </a:p>
        </p:txBody>
      </p:sp>
      <p:grpSp>
        <p:nvGrpSpPr>
          <p:cNvPr id="25" name="Group 25">
            <a:extLst>
              <a:ext uri="{FF2B5EF4-FFF2-40B4-BE49-F238E27FC236}">
                <a16:creationId xmlns:a16="http://schemas.microsoft.com/office/drawing/2014/main" id="{6C258101-9491-7C98-B907-9ABAFA240E31}"/>
              </a:ext>
            </a:extLst>
          </p:cNvPr>
          <p:cNvGrpSpPr/>
          <p:nvPr/>
        </p:nvGrpSpPr>
        <p:grpSpPr>
          <a:xfrm>
            <a:off x="12165004" y="6723705"/>
            <a:ext cx="2359042" cy="3330564"/>
            <a:chOff x="0" y="0"/>
            <a:chExt cx="621312" cy="877186"/>
          </a:xfrm>
        </p:grpSpPr>
        <p:sp>
          <p:nvSpPr>
            <p:cNvPr id="26" name="Freeform 26">
              <a:extLst>
                <a:ext uri="{FF2B5EF4-FFF2-40B4-BE49-F238E27FC236}">
                  <a16:creationId xmlns:a16="http://schemas.microsoft.com/office/drawing/2014/main" id="{B53B8BCD-A8E9-15AB-5C9C-562A60B07625}"/>
                </a:ext>
              </a:extLst>
            </p:cNvPr>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rgbClr val="FFFFFF"/>
            </a:solidFill>
            <a:ln w="38100" cap="sq">
              <a:solidFill>
                <a:srgbClr val="505AB8"/>
              </a:solidFill>
              <a:prstDash val="solid"/>
              <a:miter/>
            </a:ln>
          </p:spPr>
          <p:txBody>
            <a:bodyPr/>
            <a:lstStyle/>
            <a:p>
              <a:endParaRPr lang="it-IT" noProof="0" dirty="0"/>
            </a:p>
          </p:txBody>
        </p:sp>
        <p:sp>
          <p:nvSpPr>
            <p:cNvPr id="27" name="TextBox 27">
              <a:extLst>
                <a:ext uri="{FF2B5EF4-FFF2-40B4-BE49-F238E27FC236}">
                  <a16:creationId xmlns:a16="http://schemas.microsoft.com/office/drawing/2014/main" id="{260E608B-F513-826C-6509-E4107BAFA214}"/>
                </a:ext>
              </a:extLst>
            </p:cNvPr>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grpSp>
        <p:nvGrpSpPr>
          <p:cNvPr id="29" name="Group 29">
            <a:extLst>
              <a:ext uri="{FF2B5EF4-FFF2-40B4-BE49-F238E27FC236}">
                <a16:creationId xmlns:a16="http://schemas.microsoft.com/office/drawing/2014/main" id="{E1D9960C-1321-DCFF-6446-588F100D943E}"/>
              </a:ext>
            </a:extLst>
          </p:cNvPr>
          <p:cNvGrpSpPr/>
          <p:nvPr/>
        </p:nvGrpSpPr>
        <p:grpSpPr>
          <a:xfrm>
            <a:off x="14703416" y="2345391"/>
            <a:ext cx="2359042" cy="3330564"/>
            <a:chOff x="0" y="0"/>
            <a:chExt cx="621312" cy="877186"/>
          </a:xfrm>
        </p:grpSpPr>
        <p:sp>
          <p:nvSpPr>
            <p:cNvPr id="30" name="Freeform 30">
              <a:extLst>
                <a:ext uri="{FF2B5EF4-FFF2-40B4-BE49-F238E27FC236}">
                  <a16:creationId xmlns:a16="http://schemas.microsoft.com/office/drawing/2014/main" id="{52D981CA-6C96-AF42-7BCF-093915BAA6E7}"/>
                </a:ext>
              </a:extLst>
            </p:cNvPr>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31" name="TextBox 31">
              <a:extLst>
                <a:ext uri="{FF2B5EF4-FFF2-40B4-BE49-F238E27FC236}">
                  <a16:creationId xmlns:a16="http://schemas.microsoft.com/office/drawing/2014/main" id="{312BE0CE-6F91-28BA-EDDA-BC6AC0D59178}"/>
                </a:ext>
              </a:extLst>
            </p:cNvPr>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sp>
        <p:nvSpPr>
          <p:cNvPr id="32" name="AutoShape 32">
            <a:extLst>
              <a:ext uri="{FF2B5EF4-FFF2-40B4-BE49-F238E27FC236}">
                <a16:creationId xmlns:a16="http://schemas.microsoft.com/office/drawing/2014/main" id="{A9EA6CC8-5AFA-C526-13AE-5171D5AAE5F7}"/>
              </a:ext>
            </a:extLst>
          </p:cNvPr>
          <p:cNvSpPr/>
          <p:nvPr/>
        </p:nvSpPr>
        <p:spPr>
          <a:xfrm>
            <a:off x="2371719" y="6199830"/>
            <a:ext cx="16135571" cy="0"/>
          </a:xfrm>
          <a:prstGeom prst="line">
            <a:avLst/>
          </a:prstGeom>
          <a:ln w="47625" cap="rnd">
            <a:solidFill>
              <a:srgbClr val="505AB8"/>
            </a:solidFill>
            <a:prstDash val="solid"/>
            <a:headEnd type="none" w="sm" len="sm"/>
            <a:tailEnd type="none" w="sm" len="sm"/>
          </a:ln>
        </p:spPr>
        <p:txBody>
          <a:bodyPr/>
          <a:lstStyle/>
          <a:p>
            <a:endParaRPr lang="it-IT" noProof="0" dirty="0"/>
          </a:p>
        </p:txBody>
      </p:sp>
      <p:sp>
        <p:nvSpPr>
          <p:cNvPr id="33" name="AutoShape 33">
            <a:extLst>
              <a:ext uri="{FF2B5EF4-FFF2-40B4-BE49-F238E27FC236}">
                <a16:creationId xmlns:a16="http://schemas.microsoft.com/office/drawing/2014/main" id="{46AA97F5-41B0-CACA-DC24-E61B75D9BC1C}"/>
              </a:ext>
            </a:extLst>
          </p:cNvPr>
          <p:cNvSpPr/>
          <p:nvPr/>
        </p:nvSpPr>
        <p:spPr>
          <a:xfrm flipV="1">
            <a:off x="2371725" y="5656905"/>
            <a:ext cx="0" cy="571500"/>
          </a:xfrm>
          <a:prstGeom prst="line">
            <a:avLst/>
          </a:prstGeom>
          <a:ln w="57150" cap="rnd">
            <a:solidFill>
              <a:srgbClr val="505AB8"/>
            </a:solidFill>
            <a:prstDash val="solid"/>
            <a:headEnd type="triangle" w="lg" len="med"/>
            <a:tailEnd type="none" w="sm" len="sm"/>
          </a:ln>
        </p:spPr>
        <p:txBody>
          <a:bodyPr/>
          <a:lstStyle/>
          <a:p>
            <a:endParaRPr lang="it-IT" noProof="0" dirty="0"/>
          </a:p>
        </p:txBody>
      </p:sp>
      <p:sp>
        <p:nvSpPr>
          <p:cNvPr id="34" name="AutoShape 34">
            <a:extLst>
              <a:ext uri="{FF2B5EF4-FFF2-40B4-BE49-F238E27FC236}">
                <a16:creationId xmlns:a16="http://schemas.microsoft.com/office/drawing/2014/main" id="{6D9620E9-A7B8-7150-12E9-9DFE9B583056}"/>
              </a:ext>
            </a:extLst>
          </p:cNvPr>
          <p:cNvSpPr/>
          <p:nvPr/>
        </p:nvSpPr>
        <p:spPr>
          <a:xfrm>
            <a:off x="7750358" y="6199830"/>
            <a:ext cx="1212667" cy="523875"/>
          </a:xfrm>
          <a:prstGeom prst="line">
            <a:avLst/>
          </a:prstGeom>
          <a:ln w="47625" cap="flat">
            <a:solidFill>
              <a:srgbClr val="505AB8"/>
            </a:solidFill>
            <a:prstDash val="solid"/>
            <a:headEnd type="none" w="sm" len="sm"/>
            <a:tailEnd type="arrow" w="med" len="sm"/>
          </a:ln>
        </p:spPr>
        <p:txBody>
          <a:bodyPr/>
          <a:lstStyle/>
          <a:p>
            <a:endParaRPr lang="it-IT" noProof="0" dirty="0"/>
          </a:p>
        </p:txBody>
      </p:sp>
      <p:sp>
        <p:nvSpPr>
          <p:cNvPr id="35" name="AutoShape 35">
            <a:extLst>
              <a:ext uri="{FF2B5EF4-FFF2-40B4-BE49-F238E27FC236}">
                <a16:creationId xmlns:a16="http://schemas.microsoft.com/office/drawing/2014/main" id="{4BFA974A-7C97-16E1-D415-42F069006109}"/>
              </a:ext>
            </a:extLst>
          </p:cNvPr>
          <p:cNvSpPr/>
          <p:nvPr/>
        </p:nvSpPr>
        <p:spPr>
          <a:xfrm flipV="1">
            <a:off x="5559608" y="5637855"/>
            <a:ext cx="1212667" cy="561975"/>
          </a:xfrm>
          <a:prstGeom prst="line">
            <a:avLst/>
          </a:prstGeom>
          <a:ln w="47625" cap="flat">
            <a:solidFill>
              <a:srgbClr val="505AB8"/>
            </a:solidFill>
            <a:prstDash val="solid"/>
            <a:headEnd type="none" w="sm" len="sm"/>
            <a:tailEnd type="arrow" w="med" len="sm"/>
          </a:ln>
        </p:spPr>
        <p:txBody>
          <a:bodyPr/>
          <a:lstStyle/>
          <a:p>
            <a:endParaRPr lang="it-IT" noProof="0" dirty="0"/>
          </a:p>
        </p:txBody>
      </p:sp>
      <p:sp>
        <p:nvSpPr>
          <p:cNvPr id="36" name="AutoShape 36">
            <a:extLst>
              <a:ext uri="{FF2B5EF4-FFF2-40B4-BE49-F238E27FC236}">
                <a16:creationId xmlns:a16="http://schemas.microsoft.com/office/drawing/2014/main" id="{B6EA0761-64C3-6D86-73AA-39399DE09026}"/>
              </a:ext>
            </a:extLst>
          </p:cNvPr>
          <p:cNvSpPr/>
          <p:nvPr/>
        </p:nvSpPr>
        <p:spPr>
          <a:xfrm>
            <a:off x="3423853" y="6199830"/>
            <a:ext cx="1138622" cy="523875"/>
          </a:xfrm>
          <a:prstGeom prst="line">
            <a:avLst/>
          </a:prstGeom>
          <a:ln w="47625" cap="flat">
            <a:solidFill>
              <a:srgbClr val="505AB8"/>
            </a:solidFill>
            <a:prstDash val="solid"/>
            <a:headEnd type="none" w="sm" len="sm"/>
            <a:tailEnd type="arrow" w="med" len="sm"/>
          </a:ln>
        </p:spPr>
        <p:txBody>
          <a:bodyPr/>
          <a:lstStyle/>
          <a:p>
            <a:endParaRPr lang="it-IT" noProof="0" dirty="0"/>
          </a:p>
        </p:txBody>
      </p:sp>
      <p:sp>
        <p:nvSpPr>
          <p:cNvPr id="37" name="AutoShape 37">
            <a:extLst>
              <a:ext uri="{FF2B5EF4-FFF2-40B4-BE49-F238E27FC236}">
                <a16:creationId xmlns:a16="http://schemas.microsoft.com/office/drawing/2014/main" id="{F773A0ED-A5AA-5DFA-4262-FBB465AF0072}"/>
              </a:ext>
            </a:extLst>
          </p:cNvPr>
          <p:cNvSpPr/>
          <p:nvPr/>
        </p:nvSpPr>
        <p:spPr>
          <a:xfrm flipV="1">
            <a:off x="9984895" y="5637855"/>
            <a:ext cx="1208764" cy="561975"/>
          </a:xfrm>
          <a:prstGeom prst="line">
            <a:avLst/>
          </a:prstGeom>
          <a:ln w="47625" cap="flat">
            <a:solidFill>
              <a:srgbClr val="505AB8"/>
            </a:solidFill>
            <a:prstDash val="solid"/>
            <a:headEnd type="none" w="sm" len="sm"/>
            <a:tailEnd type="arrow" w="med" len="sm"/>
          </a:ln>
        </p:spPr>
        <p:txBody>
          <a:bodyPr/>
          <a:lstStyle/>
          <a:p>
            <a:endParaRPr lang="it-IT" noProof="0" dirty="0"/>
          </a:p>
        </p:txBody>
      </p:sp>
      <p:sp>
        <p:nvSpPr>
          <p:cNvPr id="38" name="AutoShape 38">
            <a:extLst>
              <a:ext uri="{FF2B5EF4-FFF2-40B4-BE49-F238E27FC236}">
                <a16:creationId xmlns:a16="http://schemas.microsoft.com/office/drawing/2014/main" id="{73C998CF-A269-3C33-020A-DE2B313C9584}"/>
              </a:ext>
            </a:extLst>
          </p:cNvPr>
          <p:cNvSpPr/>
          <p:nvPr/>
        </p:nvSpPr>
        <p:spPr>
          <a:xfrm flipV="1">
            <a:off x="14300292" y="5675955"/>
            <a:ext cx="1582646" cy="523875"/>
          </a:xfrm>
          <a:prstGeom prst="line">
            <a:avLst/>
          </a:prstGeom>
          <a:ln w="47625" cap="flat">
            <a:solidFill>
              <a:srgbClr val="505AB8"/>
            </a:solidFill>
            <a:prstDash val="solid"/>
            <a:headEnd type="none" w="sm" len="sm"/>
            <a:tailEnd type="arrow" w="med" len="sm"/>
          </a:ln>
        </p:spPr>
        <p:txBody>
          <a:bodyPr/>
          <a:lstStyle/>
          <a:p>
            <a:endParaRPr lang="it-IT" noProof="0" dirty="0"/>
          </a:p>
        </p:txBody>
      </p:sp>
      <p:sp>
        <p:nvSpPr>
          <p:cNvPr id="39" name="AutoShape 39">
            <a:extLst>
              <a:ext uri="{FF2B5EF4-FFF2-40B4-BE49-F238E27FC236}">
                <a16:creationId xmlns:a16="http://schemas.microsoft.com/office/drawing/2014/main" id="{889AD13C-9058-EE14-F9EE-B0A686268D8B}"/>
              </a:ext>
            </a:extLst>
          </p:cNvPr>
          <p:cNvSpPr/>
          <p:nvPr/>
        </p:nvSpPr>
        <p:spPr>
          <a:xfrm>
            <a:off x="12131858" y="6199830"/>
            <a:ext cx="1212667" cy="523875"/>
          </a:xfrm>
          <a:prstGeom prst="line">
            <a:avLst/>
          </a:prstGeom>
          <a:ln w="47625" cap="flat">
            <a:solidFill>
              <a:srgbClr val="505AB8"/>
            </a:solidFill>
            <a:prstDash val="solid"/>
            <a:headEnd type="none" w="sm" len="sm"/>
            <a:tailEnd type="arrow" w="med" len="sm"/>
          </a:ln>
        </p:spPr>
        <p:txBody>
          <a:bodyPr/>
          <a:lstStyle/>
          <a:p>
            <a:endParaRPr lang="it-IT" noProof="0" dirty="0"/>
          </a:p>
        </p:txBody>
      </p:sp>
      <p:sp>
        <p:nvSpPr>
          <p:cNvPr id="48" name="TextBox 48">
            <a:extLst>
              <a:ext uri="{FF2B5EF4-FFF2-40B4-BE49-F238E27FC236}">
                <a16:creationId xmlns:a16="http://schemas.microsoft.com/office/drawing/2014/main" id="{7C2AEEA1-A304-E9F1-F4F1-C85E400F8163}"/>
              </a:ext>
            </a:extLst>
          </p:cNvPr>
          <p:cNvSpPr txBox="1"/>
          <p:nvPr/>
        </p:nvSpPr>
        <p:spPr>
          <a:xfrm>
            <a:off x="4049236" y="6784992"/>
            <a:ext cx="1026478" cy="632457"/>
          </a:xfrm>
          <a:prstGeom prst="rect">
            <a:avLst/>
          </a:prstGeom>
        </p:spPr>
        <p:txBody>
          <a:bodyPr lIns="0" tIns="0" rIns="0" bIns="0" rtlCol="0" anchor="t">
            <a:spAutoFit/>
          </a:bodyPr>
          <a:lstStyle/>
          <a:p>
            <a:pPr marL="0" lvl="0" indent="0" algn="ctr">
              <a:lnSpc>
                <a:spcPts val="5280"/>
              </a:lnSpc>
              <a:spcBef>
                <a:spcPct val="0"/>
              </a:spcBef>
            </a:pPr>
            <a:r>
              <a:rPr lang="it-IT" sz="3300" u="none" strike="noStrike" noProof="0" dirty="0">
                <a:solidFill>
                  <a:srgbClr val="4159C6"/>
                </a:solidFill>
                <a:latin typeface="Kompot Slab"/>
                <a:ea typeface="Kompot Slab"/>
                <a:cs typeface="Kompot Slab"/>
                <a:sym typeface="Kompot Slab"/>
              </a:rPr>
              <a:t>1976</a:t>
            </a:r>
          </a:p>
        </p:txBody>
      </p:sp>
      <p:sp>
        <p:nvSpPr>
          <p:cNvPr id="52" name="TextBox 52">
            <a:extLst>
              <a:ext uri="{FF2B5EF4-FFF2-40B4-BE49-F238E27FC236}">
                <a16:creationId xmlns:a16="http://schemas.microsoft.com/office/drawing/2014/main" id="{C34126CA-F0C7-B38C-2C3F-5EE4C190AA1E}"/>
              </a:ext>
            </a:extLst>
          </p:cNvPr>
          <p:cNvSpPr txBox="1"/>
          <p:nvPr/>
        </p:nvSpPr>
        <p:spPr>
          <a:xfrm>
            <a:off x="8553668" y="6784992"/>
            <a:ext cx="818713" cy="632457"/>
          </a:xfrm>
          <a:prstGeom prst="rect">
            <a:avLst/>
          </a:prstGeom>
        </p:spPr>
        <p:txBody>
          <a:bodyPr lIns="0" tIns="0" rIns="0" bIns="0" rtlCol="0" anchor="t">
            <a:spAutoFit/>
          </a:bodyPr>
          <a:lstStyle/>
          <a:p>
            <a:pPr marL="0" lvl="0" indent="0" algn="ctr">
              <a:lnSpc>
                <a:spcPts val="5280"/>
              </a:lnSpc>
              <a:spcBef>
                <a:spcPct val="0"/>
              </a:spcBef>
            </a:pPr>
            <a:r>
              <a:rPr lang="it-IT" sz="3300" noProof="0" dirty="0">
                <a:solidFill>
                  <a:srgbClr val="4159C6"/>
                </a:solidFill>
                <a:latin typeface="Kompot Slab"/>
                <a:ea typeface="Kompot Slab"/>
                <a:cs typeface="Kompot Slab"/>
                <a:sym typeface="Kompot Slab"/>
              </a:rPr>
              <a:t>1977</a:t>
            </a:r>
          </a:p>
        </p:txBody>
      </p:sp>
      <p:sp>
        <p:nvSpPr>
          <p:cNvPr id="56" name="TextBox 56">
            <a:extLst>
              <a:ext uri="{FF2B5EF4-FFF2-40B4-BE49-F238E27FC236}">
                <a16:creationId xmlns:a16="http://schemas.microsoft.com/office/drawing/2014/main" id="{882FE042-BB37-98E9-6FCA-447DF22347E4}"/>
              </a:ext>
            </a:extLst>
          </p:cNvPr>
          <p:cNvSpPr txBox="1"/>
          <p:nvPr/>
        </p:nvSpPr>
        <p:spPr>
          <a:xfrm>
            <a:off x="12800667" y="6784992"/>
            <a:ext cx="1049615" cy="632457"/>
          </a:xfrm>
          <a:prstGeom prst="rect">
            <a:avLst/>
          </a:prstGeom>
        </p:spPr>
        <p:txBody>
          <a:bodyPr lIns="0" tIns="0" rIns="0" bIns="0" rtlCol="0" anchor="t">
            <a:spAutoFit/>
          </a:bodyPr>
          <a:lstStyle/>
          <a:p>
            <a:pPr marL="0" lvl="0" indent="0" algn="ctr">
              <a:lnSpc>
                <a:spcPts val="5280"/>
              </a:lnSpc>
              <a:spcBef>
                <a:spcPct val="0"/>
              </a:spcBef>
            </a:pPr>
            <a:r>
              <a:rPr lang="it-IT" sz="3300" noProof="0" dirty="0">
                <a:solidFill>
                  <a:srgbClr val="4159C6"/>
                </a:solidFill>
                <a:latin typeface="Kompot Slab"/>
                <a:ea typeface="Kompot Slab"/>
                <a:cs typeface="Kompot Slab"/>
                <a:sym typeface="Kompot Slab"/>
              </a:rPr>
              <a:t>19</a:t>
            </a:r>
            <a:r>
              <a:rPr lang="it-IT" sz="3300" dirty="0">
                <a:solidFill>
                  <a:srgbClr val="4159C6"/>
                </a:solidFill>
                <a:latin typeface="Kompot Slab"/>
                <a:ea typeface="Kompot Slab"/>
                <a:cs typeface="Kompot Slab"/>
                <a:sym typeface="Kompot Slab"/>
              </a:rPr>
              <a:t>7</a:t>
            </a:r>
            <a:r>
              <a:rPr lang="it-IT" sz="3300" noProof="0" dirty="0">
                <a:solidFill>
                  <a:srgbClr val="4159C6"/>
                </a:solidFill>
                <a:latin typeface="Kompot Slab"/>
                <a:ea typeface="Kompot Slab"/>
                <a:cs typeface="Kompot Slab"/>
                <a:sym typeface="Kompot Slab"/>
              </a:rPr>
              <a:t>8</a:t>
            </a:r>
          </a:p>
        </p:txBody>
      </p:sp>
      <p:sp>
        <p:nvSpPr>
          <p:cNvPr id="61" name="TextBox 50">
            <a:extLst>
              <a:ext uri="{FF2B5EF4-FFF2-40B4-BE49-F238E27FC236}">
                <a16:creationId xmlns:a16="http://schemas.microsoft.com/office/drawing/2014/main" id="{34708B32-2833-D89F-259A-813737190691}"/>
              </a:ext>
            </a:extLst>
          </p:cNvPr>
          <p:cNvSpPr txBox="1"/>
          <p:nvPr/>
        </p:nvSpPr>
        <p:spPr>
          <a:xfrm>
            <a:off x="1916705" y="4838700"/>
            <a:ext cx="1031558" cy="632457"/>
          </a:xfrm>
          <a:prstGeom prst="rect">
            <a:avLst/>
          </a:prstGeom>
        </p:spPr>
        <p:txBody>
          <a:bodyPr lIns="0" tIns="0" rIns="0" bIns="0" rtlCol="0" anchor="t">
            <a:spAutoFit/>
          </a:bodyPr>
          <a:lstStyle/>
          <a:p>
            <a:pPr marL="0" lvl="0" indent="0" algn="ctr">
              <a:lnSpc>
                <a:spcPts val="5280"/>
              </a:lnSpc>
              <a:spcBef>
                <a:spcPct val="0"/>
              </a:spcBef>
            </a:pPr>
            <a:r>
              <a:rPr lang="it-IT" sz="3300" u="none" strike="noStrike" noProof="0" dirty="0">
                <a:solidFill>
                  <a:srgbClr val="4159C6"/>
                </a:solidFill>
                <a:latin typeface="Kompot Slab"/>
                <a:ea typeface="Kompot Slab"/>
                <a:cs typeface="Kompot Slab"/>
                <a:sym typeface="Kompot Slab"/>
              </a:rPr>
              <a:t>1</a:t>
            </a:r>
            <a:r>
              <a:rPr lang="it-IT" sz="3300" dirty="0">
                <a:solidFill>
                  <a:srgbClr val="4159C6"/>
                </a:solidFill>
                <a:latin typeface="Kompot Slab"/>
                <a:ea typeface="Kompot Slab"/>
                <a:cs typeface="Kompot Slab"/>
                <a:sym typeface="Kompot Slab"/>
              </a:rPr>
              <a:t>970</a:t>
            </a:r>
            <a:endParaRPr lang="it-IT" sz="3300" u="none" strike="noStrike" noProof="0" dirty="0">
              <a:solidFill>
                <a:srgbClr val="4159C6"/>
              </a:solidFill>
              <a:latin typeface="Kompot Slab"/>
              <a:ea typeface="Kompot Slab"/>
              <a:cs typeface="Kompot Slab"/>
              <a:sym typeface="Kompot Slab"/>
            </a:endParaRPr>
          </a:p>
        </p:txBody>
      </p:sp>
      <p:sp>
        <p:nvSpPr>
          <p:cNvPr id="62" name="TextBox 49">
            <a:extLst>
              <a:ext uri="{FF2B5EF4-FFF2-40B4-BE49-F238E27FC236}">
                <a16:creationId xmlns:a16="http://schemas.microsoft.com/office/drawing/2014/main" id="{D1BAB1FE-8225-819E-7DC9-6D7FA6640F30}"/>
              </a:ext>
            </a:extLst>
          </p:cNvPr>
          <p:cNvSpPr txBox="1"/>
          <p:nvPr/>
        </p:nvSpPr>
        <p:spPr>
          <a:xfrm>
            <a:off x="1373180" y="2628900"/>
            <a:ext cx="2118608" cy="1769715"/>
          </a:xfrm>
          <a:prstGeom prst="rect">
            <a:avLst/>
          </a:prstGeom>
        </p:spPr>
        <p:txBody>
          <a:bodyPr wrap="square" lIns="0" tIns="0" rIns="0" bIns="0" rtlCol="0" anchor="t">
            <a:spAutoFit/>
          </a:bodyPr>
          <a:lstStyle/>
          <a:p>
            <a:pPr marL="0" lvl="0" indent="0" algn="ctr">
              <a:lnSpc>
                <a:spcPts val="2279"/>
              </a:lnSpc>
              <a:spcBef>
                <a:spcPct val="0"/>
              </a:spcBef>
            </a:pPr>
            <a:r>
              <a:rPr lang="it-IT" sz="1899" dirty="0">
                <a:solidFill>
                  <a:srgbClr val="000000"/>
                </a:solidFill>
                <a:latin typeface="Flatory Slab"/>
                <a:ea typeface="Flatory Slab"/>
                <a:cs typeface="Flatory Slab"/>
                <a:sym typeface="Flatory Slab"/>
              </a:rPr>
              <a:t>CERN dà il via ad una collaborazione con istituti dell’Unione Sovietica</a:t>
            </a:r>
            <a:endParaRPr lang="it-IT" sz="1899" noProof="0" dirty="0">
              <a:solidFill>
                <a:srgbClr val="000000"/>
              </a:solidFill>
              <a:latin typeface="Flatory Slab"/>
              <a:ea typeface="Flatory Slab"/>
              <a:cs typeface="Flatory Slab"/>
              <a:sym typeface="Flatory Slab"/>
            </a:endParaRPr>
          </a:p>
        </p:txBody>
      </p:sp>
      <p:sp>
        <p:nvSpPr>
          <p:cNvPr id="65" name="TextBox 49">
            <a:extLst>
              <a:ext uri="{FF2B5EF4-FFF2-40B4-BE49-F238E27FC236}">
                <a16:creationId xmlns:a16="http://schemas.microsoft.com/office/drawing/2014/main" id="{6BA2226C-1771-46AB-CF71-53462EACEBDF}"/>
              </a:ext>
            </a:extLst>
          </p:cNvPr>
          <p:cNvSpPr txBox="1"/>
          <p:nvPr/>
        </p:nvSpPr>
        <p:spPr>
          <a:xfrm>
            <a:off x="5697204" y="2628900"/>
            <a:ext cx="2118608" cy="1769715"/>
          </a:xfrm>
          <a:prstGeom prst="rect">
            <a:avLst/>
          </a:prstGeom>
        </p:spPr>
        <p:txBody>
          <a:bodyPr wrap="square" lIns="0" tIns="0" rIns="0" bIns="0" rtlCol="0" anchor="t">
            <a:spAutoFit/>
          </a:bodyPr>
          <a:lstStyle/>
          <a:p>
            <a:pPr marL="0" lvl="0" indent="0" algn="ctr">
              <a:lnSpc>
                <a:spcPts val="2279"/>
              </a:lnSpc>
              <a:spcBef>
                <a:spcPct val="0"/>
              </a:spcBef>
            </a:pPr>
            <a:r>
              <a:rPr lang="it-IT" sz="1899" dirty="0">
                <a:solidFill>
                  <a:srgbClr val="000000"/>
                </a:solidFill>
                <a:latin typeface="Flatory Slab"/>
                <a:ea typeface="Flatory Slab"/>
                <a:cs typeface="Flatory Slab"/>
                <a:sym typeface="Flatory Slab"/>
              </a:rPr>
              <a:t>Viene applicato lo </a:t>
            </a:r>
            <a:r>
              <a:rPr lang="it-IT" sz="1899" dirty="0" err="1">
                <a:solidFill>
                  <a:srgbClr val="000000"/>
                </a:solidFill>
                <a:latin typeface="Flatory Slab"/>
                <a:ea typeface="Flatory Slab"/>
                <a:cs typeface="Flatory Slab"/>
                <a:sym typeface="Flatory Slab"/>
              </a:rPr>
              <a:t>spectometro</a:t>
            </a:r>
            <a:r>
              <a:rPr lang="it-IT" sz="1899" dirty="0">
                <a:solidFill>
                  <a:srgbClr val="000000"/>
                </a:solidFill>
                <a:latin typeface="Flatory Slab"/>
                <a:ea typeface="Flatory Slab"/>
                <a:cs typeface="Flatory Slab"/>
                <a:sym typeface="Flatory Slab"/>
              </a:rPr>
              <a:t> OMEGA, adattabile ad una ampia gamma di esperimenti</a:t>
            </a:r>
            <a:endParaRPr lang="it-IT" sz="1899" noProof="0" dirty="0">
              <a:solidFill>
                <a:srgbClr val="000000"/>
              </a:solidFill>
              <a:latin typeface="Flatory Slab"/>
              <a:ea typeface="Flatory Slab"/>
              <a:cs typeface="Flatory Slab"/>
              <a:sym typeface="Flatory Slab"/>
            </a:endParaRPr>
          </a:p>
        </p:txBody>
      </p:sp>
      <p:sp>
        <p:nvSpPr>
          <p:cNvPr id="66" name="TextBox 50">
            <a:extLst>
              <a:ext uri="{FF2B5EF4-FFF2-40B4-BE49-F238E27FC236}">
                <a16:creationId xmlns:a16="http://schemas.microsoft.com/office/drawing/2014/main" id="{9A20478B-C8F4-7800-C609-E71DF76EBE62}"/>
              </a:ext>
            </a:extLst>
          </p:cNvPr>
          <p:cNvSpPr txBox="1"/>
          <p:nvPr/>
        </p:nvSpPr>
        <p:spPr>
          <a:xfrm>
            <a:off x="6256494" y="4930529"/>
            <a:ext cx="1031558" cy="632457"/>
          </a:xfrm>
          <a:prstGeom prst="rect">
            <a:avLst/>
          </a:prstGeom>
        </p:spPr>
        <p:txBody>
          <a:bodyPr lIns="0" tIns="0" rIns="0" bIns="0" rtlCol="0" anchor="t">
            <a:spAutoFit/>
          </a:bodyPr>
          <a:lstStyle/>
          <a:p>
            <a:pPr marL="0" lvl="0" indent="0" algn="ctr">
              <a:lnSpc>
                <a:spcPts val="5280"/>
              </a:lnSpc>
              <a:spcBef>
                <a:spcPct val="0"/>
              </a:spcBef>
            </a:pPr>
            <a:r>
              <a:rPr lang="it-IT" sz="3300" u="none" strike="noStrike" noProof="0" dirty="0">
                <a:solidFill>
                  <a:srgbClr val="4159C6"/>
                </a:solidFill>
                <a:latin typeface="Kompot Slab"/>
                <a:ea typeface="Kompot Slab"/>
                <a:cs typeface="Kompot Slab"/>
                <a:sym typeface="Kompot Slab"/>
              </a:rPr>
              <a:t>1</a:t>
            </a:r>
            <a:r>
              <a:rPr lang="it-IT" sz="3300" dirty="0">
                <a:solidFill>
                  <a:srgbClr val="4159C6"/>
                </a:solidFill>
                <a:latin typeface="Kompot Slab"/>
                <a:ea typeface="Kompot Slab"/>
                <a:cs typeface="Kompot Slab"/>
                <a:sym typeface="Kompot Slab"/>
              </a:rPr>
              <a:t>971</a:t>
            </a:r>
            <a:endParaRPr lang="it-IT" sz="3300" u="none" strike="noStrike" noProof="0" dirty="0">
              <a:solidFill>
                <a:srgbClr val="4159C6"/>
              </a:solidFill>
              <a:latin typeface="Kompot Slab"/>
              <a:ea typeface="Kompot Slab"/>
              <a:cs typeface="Kompot Slab"/>
              <a:sym typeface="Kompot Slab"/>
            </a:endParaRPr>
          </a:p>
        </p:txBody>
      </p:sp>
      <p:sp>
        <p:nvSpPr>
          <p:cNvPr id="67" name="TextBox 49">
            <a:extLst>
              <a:ext uri="{FF2B5EF4-FFF2-40B4-BE49-F238E27FC236}">
                <a16:creationId xmlns:a16="http://schemas.microsoft.com/office/drawing/2014/main" id="{C93CD94E-00D7-86EB-07E2-A710398FA6DF}"/>
              </a:ext>
            </a:extLst>
          </p:cNvPr>
          <p:cNvSpPr txBox="1"/>
          <p:nvPr/>
        </p:nvSpPr>
        <p:spPr>
          <a:xfrm>
            <a:off x="10134353" y="2400300"/>
            <a:ext cx="2118608" cy="2064668"/>
          </a:xfrm>
          <a:prstGeom prst="rect">
            <a:avLst/>
          </a:prstGeom>
        </p:spPr>
        <p:txBody>
          <a:bodyPr wrap="square" lIns="0" tIns="0" rIns="0" bIns="0" rtlCol="0" anchor="t">
            <a:spAutoFit/>
          </a:bodyPr>
          <a:lstStyle/>
          <a:p>
            <a:pPr lvl="0" algn="ctr">
              <a:lnSpc>
                <a:spcPts val="2279"/>
              </a:lnSpc>
              <a:spcBef>
                <a:spcPct val="0"/>
              </a:spcBef>
            </a:pPr>
            <a:r>
              <a:rPr lang="it-IT" sz="1899" dirty="0">
                <a:solidFill>
                  <a:srgbClr val="000000"/>
                </a:solidFill>
                <a:latin typeface="Flatory Slab"/>
                <a:ea typeface="Flatory Slab"/>
                <a:cs typeface="Flatory Slab"/>
                <a:sym typeface="Flatory Slab"/>
              </a:rPr>
              <a:t>Viene confermata la teoria elettrodebole che unifica la forza debole (tra cui la radioattività) e elettromagnetica</a:t>
            </a:r>
            <a:endParaRPr lang="it-IT" sz="1899" noProof="0" dirty="0">
              <a:solidFill>
                <a:srgbClr val="000000"/>
              </a:solidFill>
              <a:latin typeface="Flatory Slab"/>
              <a:ea typeface="Flatory Slab"/>
              <a:cs typeface="Flatory Slab"/>
              <a:sym typeface="Flatory Slab"/>
            </a:endParaRPr>
          </a:p>
        </p:txBody>
      </p:sp>
      <p:sp>
        <p:nvSpPr>
          <p:cNvPr id="68" name="TextBox 50">
            <a:extLst>
              <a:ext uri="{FF2B5EF4-FFF2-40B4-BE49-F238E27FC236}">
                <a16:creationId xmlns:a16="http://schemas.microsoft.com/office/drawing/2014/main" id="{B99B9675-6E28-6E5C-430E-1D959DB6C656}"/>
              </a:ext>
            </a:extLst>
          </p:cNvPr>
          <p:cNvSpPr txBox="1"/>
          <p:nvPr/>
        </p:nvSpPr>
        <p:spPr>
          <a:xfrm>
            <a:off x="10677878" y="4907669"/>
            <a:ext cx="1031558" cy="632457"/>
          </a:xfrm>
          <a:prstGeom prst="rect">
            <a:avLst/>
          </a:prstGeom>
        </p:spPr>
        <p:txBody>
          <a:bodyPr lIns="0" tIns="0" rIns="0" bIns="0" rtlCol="0" anchor="t">
            <a:spAutoFit/>
          </a:bodyPr>
          <a:lstStyle/>
          <a:p>
            <a:pPr marL="0" lvl="0" indent="0" algn="ctr">
              <a:lnSpc>
                <a:spcPts val="5280"/>
              </a:lnSpc>
              <a:spcBef>
                <a:spcPct val="0"/>
              </a:spcBef>
            </a:pPr>
            <a:r>
              <a:rPr lang="it-IT" sz="3300" u="none" strike="noStrike" noProof="0" dirty="0">
                <a:solidFill>
                  <a:srgbClr val="4159C6"/>
                </a:solidFill>
                <a:latin typeface="Kompot Slab"/>
                <a:ea typeface="Kompot Slab"/>
                <a:cs typeface="Kompot Slab"/>
                <a:sym typeface="Kompot Slab"/>
              </a:rPr>
              <a:t>1</a:t>
            </a:r>
            <a:r>
              <a:rPr lang="it-IT" sz="3300" dirty="0">
                <a:solidFill>
                  <a:srgbClr val="4159C6"/>
                </a:solidFill>
                <a:latin typeface="Kompot Slab"/>
                <a:ea typeface="Kompot Slab"/>
                <a:cs typeface="Kompot Slab"/>
                <a:sym typeface="Kompot Slab"/>
              </a:rPr>
              <a:t>973</a:t>
            </a:r>
            <a:endParaRPr lang="it-IT" sz="3300" u="none" strike="noStrike" noProof="0" dirty="0">
              <a:solidFill>
                <a:srgbClr val="4159C6"/>
              </a:solidFill>
              <a:latin typeface="Kompot Slab"/>
              <a:ea typeface="Kompot Slab"/>
              <a:cs typeface="Kompot Slab"/>
              <a:sym typeface="Kompot Slab"/>
            </a:endParaRPr>
          </a:p>
        </p:txBody>
      </p:sp>
      <p:sp>
        <p:nvSpPr>
          <p:cNvPr id="69" name="TextBox 49">
            <a:extLst>
              <a:ext uri="{FF2B5EF4-FFF2-40B4-BE49-F238E27FC236}">
                <a16:creationId xmlns:a16="http://schemas.microsoft.com/office/drawing/2014/main" id="{4684EE01-471C-B432-0154-7E1057AA721D}"/>
              </a:ext>
            </a:extLst>
          </p:cNvPr>
          <p:cNvSpPr txBox="1"/>
          <p:nvPr/>
        </p:nvSpPr>
        <p:spPr>
          <a:xfrm>
            <a:off x="14862687" y="2552700"/>
            <a:ext cx="2118608" cy="884858"/>
          </a:xfrm>
          <a:prstGeom prst="rect">
            <a:avLst/>
          </a:prstGeom>
        </p:spPr>
        <p:txBody>
          <a:bodyPr wrap="square" lIns="0" tIns="0" rIns="0" bIns="0" rtlCol="0" anchor="t">
            <a:spAutoFit/>
          </a:bodyPr>
          <a:lstStyle/>
          <a:p>
            <a:pPr marL="0" lvl="0" indent="0" algn="ctr">
              <a:lnSpc>
                <a:spcPts val="2279"/>
              </a:lnSpc>
              <a:spcBef>
                <a:spcPct val="0"/>
              </a:spcBef>
            </a:pPr>
            <a:r>
              <a:rPr lang="it-IT" sz="1899" dirty="0">
                <a:solidFill>
                  <a:srgbClr val="000000"/>
                </a:solidFill>
                <a:latin typeface="Flatory Slab"/>
                <a:ea typeface="Flatory Slab"/>
                <a:cs typeface="Flatory Slab"/>
                <a:sym typeface="Flatory Slab"/>
              </a:rPr>
              <a:t>Elaborazione della teoria della supersimmetria </a:t>
            </a:r>
            <a:endParaRPr lang="it-IT" sz="1899" noProof="0" dirty="0">
              <a:solidFill>
                <a:srgbClr val="000000"/>
              </a:solidFill>
              <a:latin typeface="Flatory Slab"/>
              <a:ea typeface="Flatory Slab"/>
              <a:cs typeface="Flatory Slab"/>
              <a:sym typeface="Flatory Slab"/>
            </a:endParaRPr>
          </a:p>
        </p:txBody>
      </p:sp>
      <p:sp>
        <p:nvSpPr>
          <p:cNvPr id="70" name="TextBox 50">
            <a:extLst>
              <a:ext uri="{FF2B5EF4-FFF2-40B4-BE49-F238E27FC236}">
                <a16:creationId xmlns:a16="http://schemas.microsoft.com/office/drawing/2014/main" id="{2F8D4082-24BF-55C7-1C8C-D8F3F8AEDD30}"/>
              </a:ext>
            </a:extLst>
          </p:cNvPr>
          <p:cNvSpPr txBox="1"/>
          <p:nvPr/>
        </p:nvSpPr>
        <p:spPr>
          <a:xfrm>
            <a:off x="15351442" y="4890751"/>
            <a:ext cx="1031558" cy="632457"/>
          </a:xfrm>
          <a:prstGeom prst="rect">
            <a:avLst/>
          </a:prstGeom>
        </p:spPr>
        <p:txBody>
          <a:bodyPr lIns="0" tIns="0" rIns="0" bIns="0" rtlCol="0" anchor="t">
            <a:spAutoFit/>
          </a:bodyPr>
          <a:lstStyle/>
          <a:p>
            <a:pPr marL="0" lvl="0" indent="0" algn="ctr">
              <a:lnSpc>
                <a:spcPts val="5280"/>
              </a:lnSpc>
              <a:spcBef>
                <a:spcPct val="0"/>
              </a:spcBef>
            </a:pPr>
            <a:r>
              <a:rPr lang="it-IT" sz="3300" u="none" strike="noStrike" noProof="0" dirty="0">
                <a:solidFill>
                  <a:srgbClr val="4159C6"/>
                </a:solidFill>
                <a:latin typeface="Kompot Slab"/>
                <a:ea typeface="Kompot Slab"/>
                <a:cs typeface="Kompot Slab"/>
                <a:sym typeface="Kompot Slab"/>
              </a:rPr>
              <a:t>1</a:t>
            </a:r>
            <a:r>
              <a:rPr lang="it-IT" sz="3300" dirty="0">
                <a:solidFill>
                  <a:srgbClr val="4159C6"/>
                </a:solidFill>
                <a:latin typeface="Kompot Slab"/>
                <a:ea typeface="Kompot Slab"/>
                <a:cs typeface="Kompot Slab"/>
                <a:sym typeface="Kompot Slab"/>
              </a:rPr>
              <a:t>974</a:t>
            </a:r>
            <a:endParaRPr lang="it-IT" sz="3300" u="none" strike="noStrike" noProof="0" dirty="0">
              <a:solidFill>
                <a:srgbClr val="4159C6"/>
              </a:solidFill>
              <a:latin typeface="Kompot Slab"/>
              <a:ea typeface="Kompot Slab"/>
              <a:cs typeface="Kompot Slab"/>
              <a:sym typeface="Kompot Slab"/>
            </a:endParaRPr>
          </a:p>
        </p:txBody>
      </p:sp>
      <p:sp>
        <p:nvSpPr>
          <p:cNvPr id="71" name="TextBox 49">
            <a:extLst>
              <a:ext uri="{FF2B5EF4-FFF2-40B4-BE49-F238E27FC236}">
                <a16:creationId xmlns:a16="http://schemas.microsoft.com/office/drawing/2014/main" id="{AD2A5B59-EC73-93E2-FD5B-6D249FA1FECC}"/>
              </a:ext>
            </a:extLst>
          </p:cNvPr>
          <p:cNvSpPr txBox="1"/>
          <p:nvPr/>
        </p:nvSpPr>
        <p:spPr>
          <a:xfrm>
            <a:off x="3588711" y="7429500"/>
            <a:ext cx="2118608" cy="884858"/>
          </a:xfrm>
          <a:prstGeom prst="rect">
            <a:avLst/>
          </a:prstGeom>
        </p:spPr>
        <p:txBody>
          <a:bodyPr wrap="square" lIns="0" tIns="0" rIns="0" bIns="0" rtlCol="0" anchor="t">
            <a:spAutoFit/>
          </a:bodyPr>
          <a:lstStyle/>
          <a:p>
            <a:pPr marL="0" lvl="0" indent="0" algn="ctr">
              <a:lnSpc>
                <a:spcPts val="2279"/>
              </a:lnSpc>
              <a:spcBef>
                <a:spcPct val="0"/>
              </a:spcBef>
            </a:pPr>
            <a:r>
              <a:rPr lang="it-IT" sz="1899" dirty="0">
                <a:solidFill>
                  <a:srgbClr val="000000"/>
                </a:solidFill>
                <a:latin typeface="Flatory Slab"/>
                <a:ea typeface="Flatory Slab"/>
                <a:cs typeface="Flatory Slab"/>
                <a:sym typeface="Flatory Slab"/>
              </a:rPr>
              <a:t>Parte il   </a:t>
            </a:r>
            <a:r>
              <a:rPr lang="it-IT" sz="1899" dirty="0" err="1">
                <a:solidFill>
                  <a:srgbClr val="000000"/>
                </a:solidFill>
                <a:latin typeface="Flatory Slab"/>
                <a:ea typeface="Flatory Slab"/>
                <a:cs typeface="Flatory Slab"/>
                <a:sym typeface="Flatory Slab"/>
              </a:rPr>
              <a:t>Supersincrotrone</a:t>
            </a:r>
            <a:r>
              <a:rPr lang="it-IT" sz="1899" dirty="0">
                <a:solidFill>
                  <a:srgbClr val="000000"/>
                </a:solidFill>
                <a:latin typeface="Flatory Slab"/>
                <a:ea typeface="Flatory Slab"/>
                <a:cs typeface="Flatory Slab"/>
                <a:sym typeface="Flatory Slab"/>
              </a:rPr>
              <a:t> a protoni (SPS)</a:t>
            </a:r>
            <a:endParaRPr lang="it-IT" sz="1899" noProof="0" dirty="0">
              <a:solidFill>
                <a:srgbClr val="000000"/>
              </a:solidFill>
              <a:latin typeface="Flatory Slab"/>
              <a:ea typeface="Flatory Slab"/>
              <a:cs typeface="Flatory Slab"/>
              <a:sym typeface="Flatory Slab"/>
            </a:endParaRPr>
          </a:p>
        </p:txBody>
      </p:sp>
      <p:sp>
        <p:nvSpPr>
          <p:cNvPr id="73" name="TextBox 49">
            <a:extLst>
              <a:ext uri="{FF2B5EF4-FFF2-40B4-BE49-F238E27FC236}">
                <a16:creationId xmlns:a16="http://schemas.microsoft.com/office/drawing/2014/main" id="{BD58075E-7CB4-7340-F90D-D0B9C4AEF15C}"/>
              </a:ext>
            </a:extLst>
          </p:cNvPr>
          <p:cNvSpPr txBox="1"/>
          <p:nvPr/>
        </p:nvSpPr>
        <p:spPr>
          <a:xfrm>
            <a:off x="7939792" y="7879432"/>
            <a:ext cx="2118608" cy="589905"/>
          </a:xfrm>
          <a:prstGeom prst="rect">
            <a:avLst/>
          </a:prstGeom>
        </p:spPr>
        <p:txBody>
          <a:bodyPr wrap="square" lIns="0" tIns="0" rIns="0" bIns="0" rtlCol="0" anchor="t">
            <a:spAutoFit/>
          </a:bodyPr>
          <a:lstStyle/>
          <a:p>
            <a:pPr marL="0" lvl="0" indent="0" algn="ctr">
              <a:lnSpc>
                <a:spcPts val="2279"/>
              </a:lnSpc>
              <a:spcBef>
                <a:spcPct val="0"/>
              </a:spcBef>
            </a:pPr>
            <a:r>
              <a:rPr lang="it-IT" sz="1899" dirty="0">
                <a:solidFill>
                  <a:srgbClr val="000000"/>
                </a:solidFill>
                <a:latin typeface="Flatory Slab"/>
                <a:ea typeface="Flatory Slab"/>
                <a:cs typeface="Flatory Slab"/>
                <a:sym typeface="Flatory Slab"/>
              </a:rPr>
              <a:t>Nuovi esperimenti con i neutrini</a:t>
            </a:r>
            <a:endParaRPr lang="it-IT" sz="1899" noProof="0" dirty="0">
              <a:solidFill>
                <a:srgbClr val="000000"/>
              </a:solidFill>
              <a:latin typeface="Flatory Slab"/>
              <a:ea typeface="Flatory Slab"/>
              <a:cs typeface="Flatory Slab"/>
              <a:sym typeface="Flatory Slab"/>
            </a:endParaRPr>
          </a:p>
        </p:txBody>
      </p:sp>
      <p:sp>
        <p:nvSpPr>
          <p:cNvPr id="74" name="TextBox 49">
            <a:extLst>
              <a:ext uri="{FF2B5EF4-FFF2-40B4-BE49-F238E27FC236}">
                <a16:creationId xmlns:a16="http://schemas.microsoft.com/office/drawing/2014/main" id="{A4AB64CE-5D28-4E97-FFA8-AA090E145254}"/>
              </a:ext>
            </a:extLst>
          </p:cNvPr>
          <p:cNvSpPr txBox="1"/>
          <p:nvPr/>
        </p:nvSpPr>
        <p:spPr>
          <a:xfrm>
            <a:off x="12373176" y="7879432"/>
            <a:ext cx="2118608" cy="1179810"/>
          </a:xfrm>
          <a:prstGeom prst="rect">
            <a:avLst/>
          </a:prstGeom>
        </p:spPr>
        <p:txBody>
          <a:bodyPr wrap="square" lIns="0" tIns="0" rIns="0" bIns="0" rtlCol="0" anchor="t">
            <a:spAutoFit/>
          </a:bodyPr>
          <a:lstStyle/>
          <a:p>
            <a:pPr marL="0" lvl="0" indent="0" algn="ctr">
              <a:lnSpc>
                <a:spcPts val="2279"/>
              </a:lnSpc>
              <a:spcBef>
                <a:spcPct val="0"/>
              </a:spcBef>
            </a:pPr>
            <a:r>
              <a:rPr lang="it-IT" sz="1899" dirty="0">
                <a:solidFill>
                  <a:srgbClr val="000000"/>
                </a:solidFill>
                <a:latin typeface="Flatory Slab"/>
                <a:ea typeface="Flatory Slab"/>
                <a:cs typeface="Flatory Slab"/>
                <a:sym typeface="Flatory Slab"/>
              </a:rPr>
              <a:t>Esperimenti EMC per comprendere la composizione del protone</a:t>
            </a:r>
            <a:endParaRPr lang="it-IT" sz="1899" noProof="0" dirty="0">
              <a:solidFill>
                <a:srgbClr val="000000"/>
              </a:solidFill>
              <a:latin typeface="Flatory Slab"/>
              <a:ea typeface="Flatory Slab"/>
              <a:cs typeface="Flatory Slab"/>
              <a:sym typeface="Flatory Slab"/>
            </a:endParaRPr>
          </a:p>
        </p:txBody>
      </p:sp>
      <p:sp>
        <p:nvSpPr>
          <p:cNvPr id="5" name="TextBox 59">
            <a:extLst>
              <a:ext uri="{FF2B5EF4-FFF2-40B4-BE49-F238E27FC236}">
                <a16:creationId xmlns:a16="http://schemas.microsoft.com/office/drawing/2014/main" id="{3B1AE7F2-0672-A61F-E93A-C0ABD91C31CD}"/>
              </a:ext>
            </a:extLst>
          </p:cNvPr>
          <p:cNvSpPr txBox="1"/>
          <p:nvPr/>
        </p:nvSpPr>
        <p:spPr>
          <a:xfrm>
            <a:off x="1210651" y="1123950"/>
            <a:ext cx="15866697" cy="819150"/>
          </a:xfrm>
          <a:prstGeom prst="rect">
            <a:avLst/>
          </a:prstGeom>
        </p:spPr>
        <p:txBody>
          <a:bodyPr lIns="0" tIns="0" rIns="0" bIns="0" rtlCol="0" anchor="t">
            <a:spAutoFit/>
          </a:bodyPr>
          <a:lstStyle/>
          <a:p>
            <a:pPr marL="0" lvl="0" indent="0" algn="ctr">
              <a:lnSpc>
                <a:spcPts val="6000"/>
              </a:lnSpc>
              <a:spcBef>
                <a:spcPct val="0"/>
              </a:spcBef>
            </a:pPr>
            <a:r>
              <a:rPr lang="it-IT" sz="6000" spc="36" dirty="0">
                <a:solidFill>
                  <a:srgbClr val="505AB8"/>
                </a:solidFill>
                <a:latin typeface="Kompot Slab"/>
                <a:ea typeface="Kompot Slab"/>
                <a:cs typeface="Kompot Slab"/>
                <a:sym typeface="Kompot Slab"/>
              </a:rPr>
              <a:t>CERN TIMELINE</a:t>
            </a:r>
            <a:endParaRPr lang="it-IT" sz="6000" spc="36" noProof="0" dirty="0">
              <a:solidFill>
                <a:srgbClr val="505AB8"/>
              </a:solidFill>
              <a:latin typeface="Kompot Slab"/>
              <a:ea typeface="Kompot Slab"/>
              <a:cs typeface="Kompot Slab"/>
              <a:sym typeface="Kompot Slab"/>
            </a:endParaRPr>
          </a:p>
        </p:txBody>
      </p:sp>
      <p:pic>
        <p:nvPicPr>
          <p:cNvPr id="8196" name="Picture 4">
            <a:extLst>
              <a:ext uri="{FF2B5EF4-FFF2-40B4-BE49-F238E27FC236}">
                <a16:creationId xmlns:a16="http://schemas.microsoft.com/office/drawing/2014/main" id="{321BD6AB-511D-D923-4381-24026FAD0C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3400" y="4457700"/>
            <a:ext cx="161925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C6CE1075-6709-9673-276C-0C72D0614D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8553450"/>
            <a:ext cx="1619250"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116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D6196CE7-604E-1525-FC8E-7872FB1B013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1A8D870-E133-5B23-8D39-922B3DC6D3B6}"/>
              </a:ext>
            </a:extLst>
          </p:cNvPr>
          <p:cNvGrpSpPr/>
          <p:nvPr/>
        </p:nvGrpSpPr>
        <p:grpSpPr>
          <a:xfrm>
            <a:off x="1239829" y="2307291"/>
            <a:ext cx="2359042" cy="3330564"/>
            <a:chOff x="0" y="0"/>
            <a:chExt cx="621312" cy="877186"/>
          </a:xfrm>
        </p:grpSpPr>
        <p:sp>
          <p:nvSpPr>
            <p:cNvPr id="3" name="Freeform 3">
              <a:extLst>
                <a:ext uri="{FF2B5EF4-FFF2-40B4-BE49-F238E27FC236}">
                  <a16:creationId xmlns:a16="http://schemas.microsoft.com/office/drawing/2014/main" id="{8BD5E84F-23B8-7BCE-6705-D352FAE5E6F3}"/>
                </a:ext>
              </a:extLst>
            </p:cNvPr>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4" name="TextBox 4">
              <a:extLst>
                <a:ext uri="{FF2B5EF4-FFF2-40B4-BE49-F238E27FC236}">
                  <a16:creationId xmlns:a16="http://schemas.microsoft.com/office/drawing/2014/main" id="{2DD0BDC8-D130-EA9D-9BC8-E5B37032AF5D}"/>
                </a:ext>
              </a:extLst>
            </p:cNvPr>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grpSp>
        <p:nvGrpSpPr>
          <p:cNvPr id="9" name="Group 9">
            <a:extLst>
              <a:ext uri="{FF2B5EF4-FFF2-40B4-BE49-F238E27FC236}">
                <a16:creationId xmlns:a16="http://schemas.microsoft.com/office/drawing/2014/main" id="{B9C6EBC6-92E8-5801-DB26-35A4C88A1E05}"/>
              </a:ext>
            </a:extLst>
          </p:cNvPr>
          <p:cNvGrpSpPr/>
          <p:nvPr/>
        </p:nvGrpSpPr>
        <p:grpSpPr>
          <a:xfrm>
            <a:off x="3423853" y="6769084"/>
            <a:ext cx="2359042" cy="3330564"/>
            <a:chOff x="0" y="0"/>
            <a:chExt cx="621312" cy="877186"/>
          </a:xfrm>
        </p:grpSpPr>
        <p:sp>
          <p:nvSpPr>
            <p:cNvPr id="10" name="Freeform 10">
              <a:extLst>
                <a:ext uri="{FF2B5EF4-FFF2-40B4-BE49-F238E27FC236}">
                  <a16:creationId xmlns:a16="http://schemas.microsoft.com/office/drawing/2014/main" id="{2BB5E6F0-36A7-E5E1-1221-D6C23D78F411}"/>
                </a:ext>
              </a:extLst>
            </p:cNvPr>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rgbClr val="FFFFFF"/>
            </a:solidFill>
            <a:ln w="38100" cap="sq">
              <a:solidFill>
                <a:srgbClr val="505AB8"/>
              </a:solidFill>
              <a:prstDash val="solid"/>
              <a:miter/>
            </a:ln>
          </p:spPr>
          <p:txBody>
            <a:bodyPr/>
            <a:lstStyle/>
            <a:p>
              <a:endParaRPr lang="it-IT" noProof="0" dirty="0"/>
            </a:p>
          </p:txBody>
        </p:sp>
        <p:sp>
          <p:nvSpPr>
            <p:cNvPr id="11" name="TextBox 11">
              <a:extLst>
                <a:ext uri="{FF2B5EF4-FFF2-40B4-BE49-F238E27FC236}">
                  <a16:creationId xmlns:a16="http://schemas.microsoft.com/office/drawing/2014/main" id="{8F1FBDFE-3DEB-FC65-3214-FDB378EED17E}"/>
                </a:ext>
              </a:extLst>
            </p:cNvPr>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grpSp>
        <p:nvGrpSpPr>
          <p:cNvPr id="13" name="Group 13">
            <a:extLst>
              <a:ext uri="{FF2B5EF4-FFF2-40B4-BE49-F238E27FC236}">
                <a16:creationId xmlns:a16="http://schemas.microsoft.com/office/drawing/2014/main" id="{D5890F3C-30D5-AC97-E565-2B4B3F27C846}"/>
              </a:ext>
            </a:extLst>
          </p:cNvPr>
          <p:cNvGrpSpPr/>
          <p:nvPr/>
        </p:nvGrpSpPr>
        <p:grpSpPr>
          <a:xfrm>
            <a:off x="5592754" y="2307291"/>
            <a:ext cx="2359042" cy="3330564"/>
            <a:chOff x="0" y="0"/>
            <a:chExt cx="621312" cy="877186"/>
          </a:xfrm>
        </p:grpSpPr>
        <p:sp>
          <p:nvSpPr>
            <p:cNvPr id="14" name="Freeform 14">
              <a:extLst>
                <a:ext uri="{FF2B5EF4-FFF2-40B4-BE49-F238E27FC236}">
                  <a16:creationId xmlns:a16="http://schemas.microsoft.com/office/drawing/2014/main" id="{4D1AF4C5-746A-DCA2-B1D5-E1ADBB06AC40}"/>
                </a:ext>
              </a:extLst>
            </p:cNvPr>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chemeClr val="tx2">
                <a:lumMod val="20000"/>
                <a:lumOff val="80000"/>
              </a:schemeClr>
            </a:solidFill>
            <a:ln w="38100" cap="sq">
              <a:solidFill>
                <a:srgbClr val="525CBF"/>
              </a:solidFill>
              <a:prstDash val="solid"/>
              <a:miter/>
            </a:ln>
          </p:spPr>
          <p:txBody>
            <a:bodyPr/>
            <a:lstStyle/>
            <a:p>
              <a:endParaRPr lang="it-IT" noProof="0" dirty="0"/>
            </a:p>
          </p:txBody>
        </p:sp>
        <p:sp>
          <p:nvSpPr>
            <p:cNvPr id="15" name="TextBox 15">
              <a:extLst>
                <a:ext uri="{FF2B5EF4-FFF2-40B4-BE49-F238E27FC236}">
                  <a16:creationId xmlns:a16="http://schemas.microsoft.com/office/drawing/2014/main" id="{388EAAA6-C0E7-E883-DCE0-9798B1586957}"/>
                </a:ext>
              </a:extLst>
            </p:cNvPr>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grpSp>
        <p:nvGrpSpPr>
          <p:cNvPr id="16" name="Group 16">
            <a:extLst>
              <a:ext uri="{FF2B5EF4-FFF2-40B4-BE49-F238E27FC236}">
                <a16:creationId xmlns:a16="http://schemas.microsoft.com/office/drawing/2014/main" id="{033FA6E7-0A9F-95FF-2303-27CCD3B1B15F}"/>
              </a:ext>
            </a:extLst>
          </p:cNvPr>
          <p:cNvGrpSpPr/>
          <p:nvPr/>
        </p:nvGrpSpPr>
        <p:grpSpPr>
          <a:xfrm>
            <a:off x="7783504" y="6723705"/>
            <a:ext cx="2359042" cy="3330564"/>
            <a:chOff x="0" y="0"/>
            <a:chExt cx="621312" cy="877186"/>
          </a:xfrm>
        </p:grpSpPr>
        <p:sp>
          <p:nvSpPr>
            <p:cNvPr id="17" name="Freeform 17">
              <a:extLst>
                <a:ext uri="{FF2B5EF4-FFF2-40B4-BE49-F238E27FC236}">
                  <a16:creationId xmlns:a16="http://schemas.microsoft.com/office/drawing/2014/main" id="{DA0A82FF-704A-6549-96A6-E985CD0DA634}"/>
                </a:ext>
              </a:extLst>
            </p:cNvPr>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rgbClr val="FFFFFF"/>
            </a:solidFill>
            <a:ln w="38100" cap="sq">
              <a:solidFill>
                <a:srgbClr val="505AB8"/>
              </a:solidFill>
              <a:prstDash val="solid"/>
              <a:miter/>
            </a:ln>
          </p:spPr>
          <p:txBody>
            <a:bodyPr/>
            <a:lstStyle/>
            <a:p>
              <a:endParaRPr lang="it-IT" noProof="0" dirty="0"/>
            </a:p>
          </p:txBody>
        </p:sp>
        <p:sp>
          <p:nvSpPr>
            <p:cNvPr id="18" name="TextBox 18">
              <a:extLst>
                <a:ext uri="{FF2B5EF4-FFF2-40B4-BE49-F238E27FC236}">
                  <a16:creationId xmlns:a16="http://schemas.microsoft.com/office/drawing/2014/main" id="{69ED78B8-70C1-1247-553B-F020FC75E9C8}"/>
                </a:ext>
              </a:extLst>
            </p:cNvPr>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grpSp>
        <p:nvGrpSpPr>
          <p:cNvPr id="19" name="Group 19">
            <a:extLst>
              <a:ext uri="{FF2B5EF4-FFF2-40B4-BE49-F238E27FC236}">
                <a16:creationId xmlns:a16="http://schemas.microsoft.com/office/drawing/2014/main" id="{20AC6F59-CCD4-BA69-7A41-F864BD39466A}"/>
              </a:ext>
            </a:extLst>
          </p:cNvPr>
          <p:cNvGrpSpPr/>
          <p:nvPr/>
        </p:nvGrpSpPr>
        <p:grpSpPr>
          <a:xfrm>
            <a:off x="10014138" y="2307291"/>
            <a:ext cx="2359042" cy="3330564"/>
            <a:chOff x="0" y="0"/>
            <a:chExt cx="621312" cy="877186"/>
          </a:xfrm>
        </p:grpSpPr>
        <p:sp>
          <p:nvSpPr>
            <p:cNvPr id="20" name="Freeform 20">
              <a:extLst>
                <a:ext uri="{FF2B5EF4-FFF2-40B4-BE49-F238E27FC236}">
                  <a16:creationId xmlns:a16="http://schemas.microsoft.com/office/drawing/2014/main" id="{76C62C43-9770-5DDF-51B4-1CE63D63E83C}"/>
                </a:ext>
              </a:extLst>
            </p:cNvPr>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21" name="TextBox 21">
              <a:extLst>
                <a:ext uri="{FF2B5EF4-FFF2-40B4-BE49-F238E27FC236}">
                  <a16:creationId xmlns:a16="http://schemas.microsoft.com/office/drawing/2014/main" id="{81EBA077-ECF1-3E1F-1381-04309DCD36BA}"/>
                </a:ext>
              </a:extLst>
            </p:cNvPr>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sp>
        <p:nvSpPr>
          <p:cNvPr id="23" name="Freeform 23">
            <a:extLst>
              <a:ext uri="{FF2B5EF4-FFF2-40B4-BE49-F238E27FC236}">
                <a16:creationId xmlns:a16="http://schemas.microsoft.com/office/drawing/2014/main" id="{09AD4132-3523-8DAB-BC72-A6EBBFF3A64E}"/>
              </a:ext>
            </a:extLst>
          </p:cNvPr>
          <p:cNvSpPr/>
          <p:nvPr/>
        </p:nvSpPr>
        <p:spPr>
          <a:xfrm rot="-8023204" flipV="1">
            <a:off x="11531715" y="3844653"/>
            <a:ext cx="165600" cy="495001"/>
          </a:xfrm>
          <a:custGeom>
            <a:avLst/>
            <a:gdLst/>
            <a:ahLst/>
            <a:cxnLst/>
            <a:rect l="l" t="t" r="r" b="b"/>
            <a:pathLst>
              <a:path w="165600" h="495001">
                <a:moveTo>
                  <a:pt x="0" y="495001"/>
                </a:moveTo>
                <a:lnTo>
                  <a:pt x="165601" y="495001"/>
                </a:lnTo>
                <a:lnTo>
                  <a:pt x="165601" y="0"/>
                </a:lnTo>
                <a:lnTo>
                  <a:pt x="0" y="0"/>
                </a:lnTo>
                <a:lnTo>
                  <a:pt x="0" y="49500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noProof="0" dirty="0"/>
          </a:p>
        </p:txBody>
      </p:sp>
      <p:grpSp>
        <p:nvGrpSpPr>
          <p:cNvPr id="25" name="Group 25">
            <a:extLst>
              <a:ext uri="{FF2B5EF4-FFF2-40B4-BE49-F238E27FC236}">
                <a16:creationId xmlns:a16="http://schemas.microsoft.com/office/drawing/2014/main" id="{2A1F2F11-24E5-899F-7B26-33A5F43566EB}"/>
              </a:ext>
            </a:extLst>
          </p:cNvPr>
          <p:cNvGrpSpPr/>
          <p:nvPr/>
        </p:nvGrpSpPr>
        <p:grpSpPr>
          <a:xfrm>
            <a:off x="12165004" y="6723705"/>
            <a:ext cx="2359042" cy="3330564"/>
            <a:chOff x="0" y="0"/>
            <a:chExt cx="621312" cy="877186"/>
          </a:xfrm>
        </p:grpSpPr>
        <p:sp>
          <p:nvSpPr>
            <p:cNvPr id="26" name="Freeform 26">
              <a:extLst>
                <a:ext uri="{FF2B5EF4-FFF2-40B4-BE49-F238E27FC236}">
                  <a16:creationId xmlns:a16="http://schemas.microsoft.com/office/drawing/2014/main" id="{246571F3-41F5-8DED-3C8A-96914F6D4B0B}"/>
                </a:ext>
              </a:extLst>
            </p:cNvPr>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chemeClr val="tx2">
                <a:lumMod val="20000"/>
                <a:lumOff val="80000"/>
              </a:schemeClr>
            </a:solidFill>
            <a:ln w="38100" cap="sq">
              <a:solidFill>
                <a:srgbClr val="505AB8"/>
              </a:solidFill>
              <a:prstDash val="solid"/>
              <a:miter/>
            </a:ln>
          </p:spPr>
          <p:txBody>
            <a:bodyPr/>
            <a:lstStyle/>
            <a:p>
              <a:endParaRPr lang="it-IT" noProof="0" dirty="0"/>
            </a:p>
          </p:txBody>
        </p:sp>
        <p:sp>
          <p:nvSpPr>
            <p:cNvPr id="27" name="TextBox 27">
              <a:extLst>
                <a:ext uri="{FF2B5EF4-FFF2-40B4-BE49-F238E27FC236}">
                  <a16:creationId xmlns:a16="http://schemas.microsoft.com/office/drawing/2014/main" id="{9A5D65B7-95C7-4E50-C858-112E3253C068}"/>
                </a:ext>
              </a:extLst>
            </p:cNvPr>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grpSp>
        <p:nvGrpSpPr>
          <p:cNvPr id="29" name="Group 29">
            <a:extLst>
              <a:ext uri="{FF2B5EF4-FFF2-40B4-BE49-F238E27FC236}">
                <a16:creationId xmlns:a16="http://schemas.microsoft.com/office/drawing/2014/main" id="{88E38F16-E2CE-21D1-64C7-F9A3872F2B57}"/>
              </a:ext>
            </a:extLst>
          </p:cNvPr>
          <p:cNvGrpSpPr/>
          <p:nvPr/>
        </p:nvGrpSpPr>
        <p:grpSpPr>
          <a:xfrm>
            <a:off x="14703416" y="2345391"/>
            <a:ext cx="2359042" cy="3330564"/>
            <a:chOff x="0" y="0"/>
            <a:chExt cx="621312" cy="877186"/>
          </a:xfrm>
        </p:grpSpPr>
        <p:sp>
          <p:nvSpPr>
            <p:cNvPr id="30" name="Freeform 30">
              <a:extLst>
                <a:ext uri="{FF2B5EF4-FFF2-40B4-BE49-F238E27FC236}">
                  <a16:creationId xmlns:a16="http://schemas.microsoft.com/office/drawing/2014/main" id="{7A4CB2D5-B3B1-422B-995F-7D906B22F714}"/>
                </a:ext>
              </a:extLst>
            </p:cNvPr>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31" name="TextBox 31">
              <a:extLst>
                <a:ext uri="{FF2B5EF4-FFF2-40B4-BE49-F238E27FC236}">
                  <a16:creationId xmlns:a16="http://schemas.microsoft.com/office/drawing/2014/main" id="{E9D4A3DB-5CC9-D6A5-99CA-C9C6D3AAA662}"/>
                </a:ext>
              </a:extLst>
            </p:cNvPr>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sp>
        <p:nvSpPr>
          <p:cNvPr id="32" name="AutoShape 32">
            <a:extLst>
              <a:ext uri="{FF2B5EF4-FFF2-40B4-BE49-F238E27FC236}">
                <a16:creationId xmlns:a16="http://schemas.microsoft.com/office/drawing/2014/main" id="{0334AB4C-0821-B710-DEAD-37010C264C8B}"/>
              </a:ext>
            </a:extLst>
          </p:cNvPr>
          <p:cNvSpPr/>
          <p:nvPr/>
        </p:nvSpPr>
        <p:spPr>
          <a:xfrm>
            <a:off x="2371719" y="6199830"/>
            <a:ext cx="16135571" cy="0"/>
          </a:xfrm>
          <a:prstGeom prst="line">
            <a:avLst/>
          </a:prstGeom>
          <a:ln w="47625" cap="rnd">
            <a:solidFill>
              <a:srgbClr val="505AB8"/>
            </a:solidFill>
            <a:prstDash val="solid"/>
            <a:headEnd type="none" w="sm" len="sm"/>
            <a:tailEnd type="none" w="sm" len="sm"/>
          </a:ln>
        </p:spPr>
        <p:txBody>
          <a:bodyPr/>
          <a:lstStyle/>
          <a:p>
            <a:endParaRPr lang="it-IT" noProof="0" dirty="0"/>
          </a:p>
        </p:txBody>
      </p:sp>
      <p:sp>
        <p:nvSpPr>
          <p:cNvPr id="33" name="AutoShape 33">
            <a:extLst>
              <a:ext uri="{FF2B5EF4-FFF2-40B4-BE49-F238E27FC236}">
                <a16:creationId xmlns:a16="http://schemas.microsoft.com/office/drawing/2014/main" id="{8D3A357F-787F-755C-9A35-8D93ECC6FC72}"/>
              </a:ext>
            </a:extLst>
          </p:cNvPr>
          <p:cNvSpPr/>
          <p:nvPr/>
        </p:nvSpPr>
        <p:spPr>
          <a:xfrm flipV="1">
            <a:off x="2371725" y="5656905"/>
            <a:ext cx="0" cy="571500"/>
          </a:xfrm>
          <a:prstGeom prst="line">
            <a:avLst/>
          </a:prstGeom>
          <a:ln w="57150" cap="rnd">
            <a:solidFill>
              <a:srgbClr val="505AB8"/>
            </a:solidFill>
            <a:prstDash val="solid"/>
            <a:headEnd type="triangle" w="lg" len="med"/>
            <a:tailEnd type="none" w="sm" len="sm"/>
          </a:ln>
        </p:spPr>
        <p:txBody>
          <a:bodyPr/>
          <a:lstStyle/>
          <a:p>
            <a:endParaRPr lang="it-IT" noProof="0" dirty="0"/>
          </a:p>
        </p:txBody>
      </p:sp>
      <p:sp>
        <p:nvSpPr>
          <p:cNvPr id="34" name="AutoShape 34">
            <a:extLst>
              <a:ext uri="{FF2B5EF4-FFF2-40B4-BE49-F238E27FC236}">
                <a16:creationId xmlns:a16="http://schemas.microsoft.com/office/drawing/2014/main" id="{5DD25043-9E0E-206E-03D6-5390F5A40DF5}"/>
              </a:ext>
            </a:extLst>
          </p:cNvPr>
          <p:cNvSpPr/>
          <p:nvPr/>
        </p:nvSpPr>
        <p:spPr>
          <a:xfrm>
            <a:off x="7750358" y="6199830"/>
            <a:ext cx="1212667" cy="523875"/>
          </a:xfrm>
          <a:prstGeom prst="line">
            <a:avLst/>
          </a:prstGeom>
          <a:ln w="47625" cap="flat">
            <a:solidFill>
              <a:srgbClr val="505AB8"/>
            </a:solidFill>
            <a:prstDash val="solid"/>
            <a:headEnd type="none" w="sm" len="sm"/>
            <a:tailEnd type="arrow" w="med" len="sm"/>
          </a:ln>
        </p:spPr>
        <p:txBody>
          <a:bodyPr/>
          <a:lstStyle/>
          <a:p>
            <a:endParaRPr lang="it-IT" noProof="0" dirty="0"/>
          </a:p>
        </p:txBody>
      </p:sp>
      <p:sp>
        <p:nvSpPr>
          <p:cNvPr id="35" name="AutoShape 35">
            <a:extLst>
              <a:ext uri="{FF2B5EF4-FFF2-40B4-BE49-F238E27FC236}">
                <a16:creationId xmlns:a16="http://schemas.microsoft.com/office/drawing/2014/main" id="{F6687C67-5793-0F17-8775-B034903D8C58}"/>
              </a:ext>
            </a:extLst>
          </p:cNvPr>
          <p:cNvSpPr/>
          <p:nvPr/>
        </p:nvSpPr>
        <p:spPr>
          <a:xfrm flipV="1">
            <a:off x="5559608" y="5637855"/>
            <a:ext cx="1212667" cy="561975"/>
          </a:xfrm>
          <a:prstGeom prst="line">
            <a:avLst/>
          </a:prstGeom>
          <a:ln w="47625" cap="flat">
            <a:solidFill>
              <a:srgbClr val="505AB8"/>
            </a:solidFill>
            <a:prstDash val="solid"/>
            <a:headEnd type="none" w="sm" len="sm"/>
            <a:tailEnd type="arrow" w="med" len="sm"/>
          </a:ln>
        </p:spPr>
        <p:txBody>
          <a:bodyPr/>
          <a:lstStyle/>
          <a:p>
            <a:endParaRPr lang="it-IT" noProof="0" dirty="0"/>
          </a:p>
        </p:txBody>
      </p:sp>
      <p:sp>
        <p:nvSpPr>
          <p:cNvPr id="36" name="AutoShape 36">
            <a:extLst>
              <a:ext uri="{FF2B5EF4-FFF2-40B4-BE49-F238E27FC236}">
                <a16:creationId xmlns:a16="http://schemas.microsoft.com/office/drawing/2014/main" id="{274647F4-F8A8-D0D5-06D0-617FEAFB0AE1}"/>
              </a:ext>
            </a:extLst>
          </p:cNvPr>
          <p:cNvSpPr/>
          <p:nvPr/>
        </p:nvSpPr>
        <p:spPr>
          <a:xfrm>
            <a:off x="3423853" y="6199830"/>
            <a:ext cx="1138622" cy="523875"/>
          </a:xfrm>
          <a:prstGeom prst="line">
            <a:avLst/>
          </a:prstGeom>
          <a:ln w="47625" cap="flat">
            <a:solidFill>
              <a:srgbClr val="505AB8"/>
            </a:solidFill>
            <a:prstDash val="solid"/>
            <a:headEnd type="none" w="sm" len="sm"/>
            <a:tailEnd type="arrow" w="med" len="sm"/>
          </a:ln>
        </p:spPr>
        <p:txBody>
          <a:bodyPr/>
          <a:lstStyle/>
          <a:p>
            <a:endParaRPr lang="it-IT" noProof="0" dirty="0"/>
          </a:p>
        </p:txBody>
      </p:sp>
      <p:sp>
        <p:nvSpPr>
          <p:cNvPr id="37" name="AutoShape 37">
            <a:extLst>
              <a:ext uri="{FF2B5EF4-FFF2-40B4-BE49-F238E27FC236}">
                <a16:creationId xmlns:a16="http://schemas.microsoft.com/office/drawing/2014/main" id="{92A0F3E3-530B-5F05-236A-6D077316A679}"/>
              </a:ext>
            </a:extLst>
          </p:cNvPr>
          <p:cNvSpPr/>
          <p:nvPr/>
        </p:nvSpPr>
        <p:spPr>
          <a:xfrm flipV="1">
            <a:off x="9984895" y="5637855"/>
            <a:ext cx="1208764" cy="561975"/>
          </a:xfrm>
          <a:prstGeom prst="line">
            <a:avLst/>
          </a:prstGeom>
          <a:ln w="47625" cap="flat">
            <a:solidFill>
              <a:srgbClr val="505AB8"/>
            </a:solidFill>
            <a:prstDash val="solid"/>
            <a:headEnd type="none" w="sm" len="sm"/>
            <a:tailEnd type="arrow" w="med" len="sm"/>
          </a:ln>
        </p:spPr>
        <p:txBody>
          <a:bodyPr/>
          <a:lstStyle/>
          <a:p>
            <a:endParaRPr lang="it-IT" noProof="0" dirty="0"/>
          </a:p>
        </p:txBody>
      </p:sp>
      <p:sp>
        <p:nvSpPr>
          <p:cNvPr id="38" name="AutoShape 38">
            <a:extLst>
              <a:ext uri="{FF2B5EF4-FFF2-40B4-BE49-F238E27FC236}">
                <a16:creationId xmlns:a16="http://schemas.microsoft.com/office/drawing/2014/main" id="{2EB14B36-2097-C51F-53A2-96F05C6EAC67}"/>
              </a:ext>
            </a:extLst>
          </p:cNvPr>
          <p:cNvSpPr/>
          <p:nvPr/>
        </p:nvSpPr>
        <p:spPr>
          <a:xfrm flipV="1">
            <a:off x="14300292" y="5675955"/>
            <a:ext cx="1582646" cy="523875"/>
          </a:xfrm>
          <a:prstGeom prst="line">
            <a:avLst/>
          </a:prstGeom>
          <a:ln w="47625" cap="flat">
            <a:solidFill>
              <a:srgbClr val="505AB8"/>
            </a:solidFill>
            <a:prstDash val="solid"/>
            <a:headEnd type="none" w="sm" len="sm"/>
            <a:tailEnd type="arrow" w="med" len="sm"/>
          </a:ln>
        </p:spPr>
        <p:txBody>
          <a:bodyPr/>
          <a:lstStyle/>
          <a:p>
            <a:endParaRPr lang="it-IT" noProof="0" dirty="0"/>
          </a:p>
        </p:txBody>
      </p:sp>
      <p:sp>
        <p:nvSpPr>
          <p:cNvPr id="39" name="AutoShape 39">
            <a:extLst>
              <a:ext uri="{FF2B5EF4-FFF2-40B4-BE49-F238E27FC236}">
                <a16:creationId xmlns:a16="http://schemas.microsoft.com/office/drawing/2014/main" id="{BD469EEA-F39F-5E9D-CDD6-480AD02F96C4}"/>
              </a:ext>
            </a:extLst>
          </p:cNvPr>
          <p:cNvSpPr/>
          <p:nvPr/>
        </p:nvSpPr>
        <p:spPr>
          <a:xfrm>
            <a:off x="12131858" y="6199830"/>
            <a:ext cx="1212667" cy="523875"/>
          </a:xfrm>
          <a:prstGeom prst="line">
            <a:avLst/>
          </a:prstGeom>
          <a:ln w="47625" cap="flat">
            <a:solidFill>
              <a:srgbClr val="505AB8"/>
            </a:solidFill>
            <a:prstDash val="solid"/>
            <a:headEnd type="none" w="sm" len="sm"/>
            <a:tailEnd type="arrow" w="med" len="sm"/>
          </a:ln>
        </p:spPr>
        <p:txBody>
          <a:bodyPr/>
          <a:lstStyle/>
          <a:p>
            <a:endParaRPr lang="it-IT" noProof="0" dirty="0"/>
          </a:p>
        </p:txBody>
      </p:sp>
      <p:sp>
        <p:nvSpPr>
          <p:cNvPr id="48" name="TextBox 48">
            <a:extLst>
              <a:ext uri="{FF2B5EF4-FFF2-40B4-BE49-F238E27FC236}">
                <a16:creationId xmlns:a16="http://schemas.microsoft.com/office/drawing/2014/main" id="{DACCCEA2-323C-F82C-F9C0-34C0E1E12119}"/>
              </a:ext>
            </a:extLst>
          </p:cNvPr>
          <p:cNvSpPr txBox="1"/>
          <p:nvPr/>
        </p:nvSpPr>
        <p:spPr>
          <a:xfrm>
            <a:off x="4049236" y="6784992"/>
            <a:ext cx="1026478" cy="632457"/>
          </a:xfrm>
          <a:prstGeom prst="rect">
            <a:avLst/>
          </a:prstGeom>
        </p:spPr>
        <p:txBody>
          <a:bodyPr lIns="0" tIns="0" rIns="0" bIns="0" rtlCol="0" anchor="t">
            <a:spAutoFit/>
          </a:bodyPr>
          <a:lstStyle/>
          <a:p>
            <a:pPr marL="0" lvl="0" indent="0" algn="ctr">
              <a:lnSpc>
                <a:spcPts val="5280"/>
              </a:lnSpc>
              <a:spcBef>
                <a:spcPct val="0"/>
              </a:spcBef>
            </a:pPr>
            <a:r>
              <a:rPr lang="it-IT" sz="3300" u="none" strike="noStrike" noProof="0" dirty="0">
                <a:solidFill>
                  <a:srgbClr val="4159C6"/>
                </a:solidFill>
                <a:latin typeface="Kompot Slab"/>
                <a:ea typeface="Kompot Slab"/>
                <a:cs typeface="Kompot Slab"/>
                <a:sym typeface="Kompot Slab"/>
              </a:rPr>
              <a:t>1986</a:t>
            </a:r>
          </a:p>
        </p:txBody>
      </p:sp>
      <p:sp>
        <p:nvSpPr>
          <p:cNvPr id="52" name="TextBox 52">
            <a:extLst>
              <a:ext uri="{FF2B5EF4-FFF2-40B4-BE49-F238E27FC236}">
                <a16:creationId xmlns:a16="http://schemas.microsoft.com/office/drawing/2014/main" id="{33D4A371-9EB8-B919-008A-B522437A814F}"/>
              </a:ext>
            </a:extLst>
          </p:cNvPr>
          <p:cNvSpPr txBox="1"/>
          <p:nvPr/>
        </p:nvSpPr>
        <p:spPr>
          <a:xfrm>
            <a:off x="8553668" y="6784992"/>
            <a:ext cx="818713" cy="632457"/>
          </a:xfrm>
          <a:prstGeom prst="rect">
            <a:avLst/>
          </a:prstGeom>
        </p:spPr>
        <p:txBody>
          <a:bodyPr lIns="0" tIns="0" rIns="0" bIns="0" rtlCol="0" anchor="t">
            <a:spAutoFit/>
          </a:bodyPr>
          <a:lstStyle/>
          <a:p>
            <a:pPr marL="0" lvl="0" indent="0" algn="ctr">
              <a:lnSpc>
                <a:spcPts val="5280"/>
              </a:lnSpc>
              <a:spcBef>
                <a:spcPct val="0"/>
              </a:spcBef>
            </a:pPr>
            <a:r>
              <a:rPr lang="it-IT" sz="3300" noProof="0" dirty="0">
                <a:solidFill>
                  <a:srgbClr val="4159C6"/>
                </a:solidFill>
                <a:latin typeface="Kompot Slab"/>
                <a:ea typeface="Kompot Slab"/>
                <a:cs typeface="Kompot Slab"/>
                <a:sym typeface="Kompot Slab"/>
              </a:rPr>
              <a:t>1989</a:t>
            </a:r>
          </a:p>
        </p:txBody>
      </p:sp>
      <p:sp>
        <p:nvSpPr>
          <p:cNvPr id="56" name="TextBox 56">
            <a:extLst>
              <a:ext uri="{FF2B5EF4-FFF2-40B4-BE49-F238E27FC236}">
                <a16:creationId xmlns:a16="http://schemas.microsoft.com/office/drawing/2014/main" id="{EF7FACF4-3C7A-A87C-E1DA-F1D0A53E6816}"/>
              </a:ext>
            </a:extLst>
          </p:cNvPr>
          <p:cNvSpPr txBox="1"/>
          <p:nvPr/>
        </p:nvSpPr>
        <p:spPr>
          <a:xfrm>
            <a:off x="12800667" y="6784992"/>
            <a:ext cx="1049615" cy="632457"/>
          </a:xfrm>
          <a:prstGeom prst="rect">
            <a:avLst/>
          </a:prstGeom>
        </p:spPr>
        <p:txBody>
          <a:bodyPr lIns="0" tIns="0" rIns="0" bIns="0" rtlCol="0" anchor="t">
            <a:spAutoFit/>
          </a:bodyPr>
          <a:lstStyle/>
          <a:p>
            <a:pPr marL="0" lvl="0" indent="0" algn="ctr">
              <a:lnSpc>
                <a:spcPts val="5280"/>
              </a:lnSpc>
              <a:spcBef>
                <a:spcPct val="0"/>
              </a:spcBef>
            </a:pPr>
            <a:r>
              <a:rPr lang="it-IT" sz="3300" noProof="0" dirty="0">
                <a:solidFill>
                  <a:srgbClr val="4159C6"/>
                </a:solidFill>
                <a:latin typeface="Kompot Slab"/>
                <a:ea typeface="Kompot Slab"/>
                <a:cs typeface="Kompot Slab"/>
                <a:sym typeface="Kompot Slab"/>
              </a:rPr>
              <a:t>1990</a:t>
            </a:r>
          </a:p>
        </p:txBody>
      </p:sp>
      <p:sp>
        <p:nvSpPr>
          <p:cNvPr id="59" name="TextBox 59">
            <a:extLst>
              <a:ext uri="{FF2B5EF4-FFF2-40B4-BE49-F238E27FC236}">
                <a16:creationId xmlns:a16="http://schemas.microsoft.com/office/drawing/2014/main" id="{4FF59461-51FA-9275-42AA-44052A43CC53}"/>
              </a:ext>
            </a:extLst>
          </p:cNvPr>
          <p:cNvSpPr txBox="1"/>
          <p:nvPr/>
        </p:nvSpPr>
        <p:spPr>
          <a:xfrm>
            <a:off x="1210651" y="1123950"/>
            <a:ext cx="15866697" cy="819150"/>
          </a:xfrm>
          <a:prstGeom prst="rect">
            <a:avLst/>
          </a:prstGeom>
        </p:spPr>
        <p:txBody>
          <a:bodyPr lIns="0" tIns="0" rIns="0" bIns="0" rtlCol="0" anchor="t">
            <a:spAutoFit/>
          </a:bodyPr>
          <a:lstStyle/>
          <a:p>
            <a:pPr marL="0" lvl="0" indent="0" algn="ctr">
              <a:lnSpc>
                <a:spcPts val="6000"/>
              </a:lnSpc>
              <a:spcBef>
                <a:spcPct val="0"/>
              </a:spcBef>
            </a:pPr>
            <a:r>
              <a:rPr lang="it-IT" sz="6000" spc="36" dirty="0">
                <a:solidFill>
                  <a:srgbClr val="505AB8"/>
                </a:solidFill>
                <a:latin typeface="Kompot Slab"/>
                <a:ea typeface="Kompot Slab"/>
                <a:cs typeface="Kompot Slab"/>
                <a:sym typeface="Kompot Slab"/>
              </a:rPr>
              <a:t>CERN TIMELINE</a:t>
            </a:r>
            <a:endParaRPr lang="it-IT" sz="6000" spc="36" noProof="0" dirty="0">
              <a:solidFill>
                <a:srgbClr val="505AB8"/>
              </a:solidFill>
              <a:latin typeface="Kompot Slab"/>
              <a:ea typeface="Kompot Slab"/>
              <a:cs typeface="Kompot Slab"/>
              <a:sym typeface="Kompot Slab"/>
            </a:endParaRPr>
          </a:p>
        </p:txBody>
      </p:sp>
      <p:sp>
        <p:nvSpPr>
          <p:cNvPr id="61" name="TextBox 50">
            <a:extLst>
              <a:ext uri="{FF2B5EF4-FFF2-40B4-BE49-F238E27FC236}">
                <a16:creationId xmlns:a16="http://schemas.microsoft.com/office/drawing/2014/main" id="{0B77DD5F-452E-1F51-AC6C-5FB99536E098}"/>
              </a:ext>
            </a:extLst>
          </p:cNvPr>
          <p:cNvSpPr txBox="1"/>
          <p:nvPr/>
        </p:nvSpPr>
        <p:spPr>
          <a:xfrm>
            <a:off x="1916705" y="4838700"/>
            <a:ext cx="1031558" cy="632457"/>
          </a:xfrm>
          <a:prstGeom prst="rect">
            <a:avLst/>
          </a:prstGeom>
        </p:spPr>
        <p:txBody>
          <a:bodyPr lIns="0" tIns="0" rIns="0" bIns="0" rtlCol="0" anchor="t">
            <a:spAutoFit/>
          </a:bodyPr>
          <a:lstStyle/>
          <a:p>
            <a:pPr marL="0" lvl="0" indent="0" algn="ctr">
              <a:lnSpc>
                <a:spcPts val="5280"/>
              </a:lnSpc>
              <a:spcBef>
                <a:spcPct val="0"/>
              </a:spcBef>
            </a:pPr>
            <a:r>
              <a:rPr lang="it-IT" sz="3300" u="none" strike="noStrike" noProof="0" dirty="0">
                <a:solidFill>
                  <a:srgbClr val="4159C6"/>
                </a:solidFill>
                <a:latin typeface="Kompot Slab"/>
                <a:ea typeface="Kompot Slab"/>
                <a:cs typeface="Kompot Slab"/>
                <a:sym typeface="Kompot Slab"/>
              </a:rPr>
              <a:t>1</a:t>
            </a:r>
            <a:r>
              <a:rPr lang="it-IT" sz="3300" dirty="0">
                <a:solidFill>
                  <a:srgbClr val="4159C6"/>
                </a:solidFill>
                <a:latin typeface="Kompot Slab"/>
                <a:ea typeface="Kompot Slab"/>
                <a:cs typeface="Kompot Slab"/>
                <a:sym typeface="Kompot Slab"/>
              </a:rPr>
              <a:t>981</a:t>
            </a:r>
            <a:endParaRPr lang="it-IT" sz="3300" u="none" strike="noStrike" noProof="0" dirty="0">
              <a:solidFill>
                <a:srgbClr val="4159C6"/>
              </a:solidFill>
              <a:latin typeface="Kompot Slab"/>
              <a:ea typeface="Kompot Slab"/>
              <a:cs typeface="Kompot Slab"/>
              <a:sym typeface="Kompot Slab"/>
            </a:endParaRPr>
          </a:p>
        </p:txBody>
      </p:sp>
      <p:sp>
        <p:nvSpPr>
          <p:cNvPr id="62" name="TextBox 49">
            <a:extLst>
              <a:ext uri="{FF2B5EF4-FFF2-40B4-BE49-F238E27FC236}">
                <a16:creationId xmlns:a16="http://schemas.microsoft.com/office/drawing/2014/main" id="{D6CEE4E6-AA7D-DB59-C627-0EDD94B88FB7}"/>
              </a:ext>
            </a:extLst>
          </p:cNvPr>
          <p:cNvSpPr txBox="1"/>
          <p:nvPr/>
        </p:nvSpPr>
        <p:spPr>
          <a:xfrm>
            <a:off x="1373180" y="2628900"/>
            <a:ext cx="2118608" cy="1769715"/>
          </a:xfrm>
          <a:prstGeom prst="rect">
            <a:avLst/>
          </a:prstGeom>
        </p:spPr>
        <p:txBody>
          <a:bodyPr wrap="square" lIns="0" tIns="0" rIns="0" bIns="0" rtlCol="0" anchor="t">
            <a:spAutoFit/>
          </a:bodyPr>
          <a:lstStyle/>
          <a:p>
            <a:pPr marL="0" lvl="0" indent="0" algn="ctr">
              <a:lnSpc>
                <a:spcPts val="2279"/>
              </a:lnSpc>
              <a:spcBef>
                <a:spcPct val="0"/>
              </a:spcBef>
            </a:pPr>
            <a:r>
              <a:rPr lang="it-IT" sz="1899" noProof="0" dirty="0">
                <a:solidFill>
                  <a:srgbClr val="000000"/>
                </a:solidFill>
                <a:latin typeface="Flatory Slab"/>
                <a:ea typeface="Flatory Slab"/>
                <a:cs typeface="Flatory Slab"/>
                <a:sym typeface="Flatory Slab"/>
              </a:rPr>
              <a:t>A</a:t>
            </a:r>
            <a:r>
              <a:rPr lang="it-IT" sz="1899" dirty="0" err="1">
                <a:solidFill>
                  <a:srgbClr val="000000"/>
                </a:solidFill>
                <a:latin typeface="Flatory Slab"/>
                <a:ea typeface="Flatory Slab"/>
                <a:cs typeface="Flatory Slab"/>
                <a:sym typeface="Flatory Slab"/>
              </a:rPr>
              <a:t>pprovazione</a:t>
            </a:r>
            <a:r>
              <a:rPr lang="it-IT" sz="1899" dirty="0">
                <a:solidFill>
                  <a:srgbClr val="000000"/>
                </a:solidFill>
                <a:latin typeface="Flatory Slab"/>
                <a:ea typeface="Flatory Slab"/>
                <a:cs typeface="Flatory Slab"/>
                <a:sym typeface="Flatory Slab"/>
              </a:rPr>
              <a:t> del progetto di un grande collisionatore elettrone positrone (LEP) </a:t>
            </a:r>
            <a:endParaRPr lang="it-IT" sz="1899" noProof="0" dirty="0">
              <a:solidFill>
                <a:srgbClr val="000000"/>
              </a:solidFill>
              <a:latin typeface="Flatory Slab"/>
              <a:ea typeface="Flatory Slab"/>
              <a:cs typeface="Flatory Slab"/>
              <a:sym typeface="Flatory Slab"/>
            </a:endParaRPr>
          </a:p>
        </p:txBody>
      </p:sp>
      <p:sp>
        <p:nvSpPr>
          <p:cNvPr id="65" name="TextBox 49">
            <a:extLst>
              <a:ext uri="{FF2B5EF4-FFF2-40B4-BE49-F238E27FC236}">
                <a16:creationId xmlns:a16="http://schemas.microsoft.com/office/drawing/2014/main" id="{70D0FFCF-7AC9-F659-D369-0B235F4F5933}"/>
              </a:ext>
            </a:extLst>
          </p:cNvPr>
          <p:cNvSpPr txBox="1"/>
          <p:nvPr/>
        </p:nvSpPr>
        <p:spPr>
          <a:xfrm>
            <a:off x="5697204" y="2628900"/>
            <a:ext cx="2118608" cy="1769715"/>
          </a:xfrm>
          <a:prstGeom prst="rect">
            <a:avLst/>
          </a:prstGeom>
        </p:spPr>
        <p:txBody>
          <a:bodyPr wrap="square" lIns="0" tIns="0" rIns="0" bIns="0" rtlCol="0" anchor="t">
            <a:spAutoFit/>
          </a:bodyPr>
          <a:lstStyle/>
          <a:p>
            <a:pPr marL="0" lvl="0" indent="0" algn="ctr">
              <a:lnSpc>
                <a:spcPts val="2279"/>
              </a:lnSpc>
              <a:spcBef>
                <a:spcPct val="0"/>
              </a:spcBef>
            </a:pPr>
            <a:r>
              <a:rPr lang="it-IT" sz="1899" noProof="0" dirty="0">
                <a:solidFill>
                  <a:srgbClr val="000000"/>
                </a:solidFill>
                <a:latin typeface="Flatory Slab"/>
                <a:ea typeface="Flatory Slab"/>
                <a:cs typeface="Flatory Slab"/>
                <a:sym typeface="Flatory Slab"/>
              </a:rPr>
              <a:t>Viene inaugurato l’anello LEAR di antiprotoni</a:t>
            </a:r>
            <a:r>
              <a:rPr lang="it-IT" sz="1899" dirty="0">
                <a:solidFill>
                  <a:srgbClr val="000000"/>
                </a:solidFill>
                <a:latin typeface="Flatory Slab"/>
                <a:ea typeface="Flatory Slab"/>
                <a:cs typeface="Flatory Slab"/>
                <a:sym typeface="Flatory Slab"/>
              </a:rPr>
              <a:t>. Sono scoperte le forze W e Z portatrici della forza debole</a:t>
            </a:r>
            <a:endParaRPr lang="it-IT" sz="1899" noProof="0" dirty="0">
              <a:solidFill>
                <a:srgbClr val="000000"/>
              </a:solidFill>
              <a:latin typeface="Flatory Slab"/>
              <a:ea typeface="Flatory Slab"/>
              <a:cs typeface="Flatory Slab"/>
              <a:sym typeface="Flatory Slab"/>
            </a:endParaRPr>
          </a:p>
        </p:txBody>
      </p:sp>
      <p:sp>
        <p:nvSpPr>
          <p:cNvPr id="66" name="TextBox 50">
            <a:extLst>
              <a:ext uri="{FF2B5EF4-FFF2-40B4-BE49-F238E27FC236}">
                <a16:creationId xmlns:a16="http://schemas.microsoft.com/office/drawing/2014/main" id="{86AA3D01-5D7E-F572-E98B-FEC28E130BAC}"/>
              </a:ext>
            </a:extLst>
          </p:cNvPr>
          <p:cNvSpPr txBox="1"/>
          <p:nvPr/>
        </p:nvSpPr>
        <p:spPr>
          <a:xfrm>
            <a:off x="6256494" y="4930529"/>
            <a:ext cx="1031558" cy="632457"/>
          </a:xfrm>
          <a:prstGeom prst="rect">
            <a:avLst/>
          </a:prstGeom>
        </p:spPr>
        <p:txBody>
          <a:bodyPr lIns="0" tIns="0" rIns="0" bIns="0" rtlCol="0" anchor="t">
            <a:spAutoFit/>
          </a:bodyPr>
          <a:lstStyle/>
          <a:p>
            <a:pPr marL="0" lvl="0" indent="0" algn="ctr">
              <a:lnSpc>
                <a:spcPts val="5280"/>
              </a:lnSpc>
              <a:spcBef>
                <a:spcPct val="0"/>
              </a:spcBef>
            </a:pPr>
            <a:r>
              <a:rPr lang="it-IT" sz="3300" u="none" strike="noStrike" noProof="0" dirty="0">
                <a:solidFill>
                  <a:srgbClr val="4159C6"/>
                </a:solidFill>
                <a:latin typeface="Kompot Slab"/>
                <a:ea typeface="Kompot Slab"/>
                <a:cs typeface="Kompot Slab"/>
                <a:sym typeface="Kompot Slab"/>
              </a:rPr>
              <a:t>1</a:t>
            </a:r>
            <a:r>
              <a:rPr lang="it-IT" sz="3300" dirty="0">
                <a:solidFill>
                  <a:srgbClr val="4159C6"/>
                </a:solidFill>
                <a:latin typeface="Kompot Slab"/>
                <a:ea typeface="Kompot Slab"/>
                <a:cs typeface="Kompot Slab"/>
                <a:sym typeface="Kompot Slab"/>
              </a:rPr>
              <a:t>983</a:t>
            </a:r>
            <a:endParaRPr lang="it-IT" sz="3300" u="none" strike="noStrike" noProof="0" dirty="0">
              <a:solidFill>
                <a:srgbClr val="4159C6"/>
              </a:solidFill>
              <a:latin typeface="Kompot Slab"/>
              <a:ea typeface="Kompot Slab"/>
              <a:cs typeface="Kompot Slab"/>
              <a:sym typeface="Kompot Slab"/>
            </a:endParaRPr>
          </a:p>
        </p:txBody>
      </p:sp>
      <p:sp>
        <p:nvSpPr>
          <p:cNvPr id="67" name="TextBox 49">
            <a:extLst>
              <a:ext uri="{FF2B5EF4-FFF2-40B4-BE49-F238E27FC236}">
                <a16:creationId xmlns:a16="http://schemas.microsoft.com/office/drawing/2014/main" id="{4613C9D3-0F9A-D08F-DF50-AC6885FA9D31}"/>
              </a:ext>
            </a:extLst>
          </p:cNvPr>
          <p:cNvSpPr txBox="1"/>
          <p:nvPr/>
        </p:nvSpPr>
        <p:spPr>
          <a:xfrm>
            <a:off x="10134353" y="2400300"/>
            <a:ext cx="2118608" cy="2654573"/>
          </a:xfrm>
          <a:prstGeom prst="rect">
            <a:avLst/>
          </a:prstGeom>
        </p:spPr>
        <p:txBody>
          <a:bodyPr wrap="square" lIns="0" tIns="0" rIns="0" bIns="0" rtlCol="0" anchor="t">
            <a:spAutoFit/>
          </a:bodyPr>
          <a:lstStyle/>
          <a:p>
            <a:pPr lvl="0" algn="ctr">
              <a:lnSpc>
                <a:spcPts val="2279"/>
              </a:lnSpc>
              <a:spcBef>
                <a:spcPct val="0"/>
              </a:spcBef>
            </a:pPr>
            <a:r>
              <a:rPr lang="it-IT" sz="1899" dirty="0">
                <a:solidFill>
                  <a:srgbClr val="000000"/>
                </a:solidFill>
                <a:latin typeface="Flatory Slab"/>
                <a:ea typeface="Flatory Slab"/>
                <a:cs typeface="Flatory Slab"/>
                <a:sym typeface="Flatory Slab"/>
              </a:rPr>
              <a:t>Vengono sviluppate alcune tecnologie dell’ultravuoto, quale la tecnologia getter basata sull’assorbimento dei gas residui con metalli riscaldati  </a:t>
            </a:r>
            <a:endParaRPr lang="it-IT" sz="1899" noProof="0" dirty="0">
              <a:solidFill>
                <a:srgbClr val="000000"/>
              </a:solidFill>
              <a:latin typeface="Flatory Slab"/>
              <a:ea typeface="Flatory Slab"/>
              <a:cs typeface="Flatory Slab"/>
              <a:sym typeface="Flatory Slab"/>
            </a:endParaRPr>
          </a:p>
        </p:txBody>
      </p:sp>
      <p:sp>
        <p:nvSpPr>
          <p:cNvPr id="68" name="TextBox 50">
            <a:extLst>
              <a:ext uri="{FF2B5EF4-FFF2-40B4-BE49-F238E27FC236}">
                <a16:creationId xmlns:a16="http://schemas.microsoft.com/office/drawing/2014/main" id="{23DF7F3E-41CB-DFC6-353B-679C70CD0D6E}"/>
              </a:ext>
            </a:extLst>
          </p:cNvPr>
          <p:cNvSpPr txBox="1"/>
          <p:nvPr/>
        </p:nvSpPr>
        <p:spPr>
          <a:xfrm>
            <a:off x="10677878" y="4907669"/>
            <a:ext cx="1031558" cy="632457"/>
          </a:xfrm>
          <a:prstGeom prst="rect">
            <a:avLst/>
          </a:prstGeom>
        </p:spPr>
        <p:txBody>
          <a:bodyPr lIns="0" tIns="0" rIns="0" bIns="0" rtlCol="0" anchor="t">
            <a:spAutoFit/>
          </a:bodyPr>
          <a:lstStyle/>
          <a:p>
            <a:pPr marL="0" lvl="0" indent="0" algn="ctr">
              <a:lnSpc>
                <a:spcPts val="5280"/>
              </a:lnSpc>
              <a:spcBef>
                <a:spcPct val="0"/>
              </a:spcBef>
            </a:pPr>
            <a:r>
              <a:rPr lang="it-IT" sz="3300" u="none" strike="noStrike" noProof="0" dirty="0">
                <a:solidFill>
                  <a:srgbClr val="4159C6"/>
                </a:solidFill>
                <a:latin typeface="Kompot Slab"/>
                <a:ea typeface="Kompot Slab"/>
                <a:cs typeface="Kompot Slab"/>
                <a:sym typeface="Kompot Slab"/>
              </a:rPr>
              <a:t>1</a:t>
            </a:r>
            <a:r>
              <a:rPr lang="it-IT" sz="3300" dirty="0">
                <a:solidFill>
                  <a:srgbClr val="4159C6"/>
                </a:solidFill>
                <a:latin typeface="Kompot Slab"/>
                <a:ea typeface="Kompot Slab"/>
                <a:cs typeface="Kompot Slab"/>
                <a:sym typeface="Kompot Slab"/>
              </a:rPr>
              <a:t>984</a:t>
            </a:r>
            <a:endParaRPr lang="it-IT" sz="3300" u="none" strike="noStrike" noProof="0" dirty="0">
              <a:solidFill>
                <a:srgbClr val="4159C6"/>
              </a:solidFill>
              <a:latin typeface="Kompot Slab"/>
              <a:ea typeface="Kompot Slab"/>
              <a:cs typeface="Kompot Slab"/>
              <a:sym typeface="Kompot Slab"/>
            </a:endParaRPr>
          </a:p>
        </p:txBody>
      </p:sp>
      <p:sp>
        <p:nvSpPr>
          <p:cNvPr id="69" name="TextBox 49">
            <a:extLst>
              <a:ext uri="{FF2B5EF4-FFF2-40B4-BE49-F238E27FC236}">
                <a16:creationId xmlns:a16="http://schemas.microsoft.com/office/drawing/2014/main" id="{A376CD30-056A-0642-DBC3-797D2D0AC131}"/>
              </a:ext>
            </a:extLst>
          </p:cNvPr>
          <p:cNvSpPr txBox="1"/>
          <p:nvPr/>
        </p:nvSpPr>
        <p:spPr>
          <a:xfrm>
            <a:off x="14862687" y="2552700"/>
            <a:ext cx="2118608" cy="1769715"/>
          </a:xfrm>
          <a:prstGeom prst="rect">
            <a:avLst/>
          </a:prstGeom>
        </p:spPr>
        <p:txBody>
          <a:bodyPr wrap="square" lIns="0" tIns="0" rIns="0" bIns="0" rtlCol="0" anchor="t">
            <a:spAutoFit/>
          </a:bodyPr>
          <a:lstStyle/>
          <a:p>
            <a:pPr marL="0" lvl="0" indent="0" algn="ctr">
              <a:lnSpc>
                <a:spcPts val="2279"/>
              </a:lnSpc>
              <a:spcBef>
                <a:spcPct val="0"/>
              </a:spcBef>
            </a:pPr>
            <a:r>
              <a:rPr lang="it-IT" sz="1899" dirty="0">
                <a:solidFill>
                  <a:srgbClr val="000000"/>
                </a:solidFill>
                <a:latin typeface="Flatory Slab"/>
                <a:ea typeface="Flatory Slab"/>
                <a:cs typeface="Flatory Slab"/>
                <a:sym typeface="Flatory Slab"/>
              </a:rPr>
              <a:t>Si inizia a lavorare sul prossimo acceleratore, il grande collisionatore di adroni (LHC) </a:t>
            </a:r>
            <a:endParaRPr lang="it-IT" sz="1899" noProof="0" dirty="0">
              <a:solidFill>
                <a:srgbClr val="000000"/>
              </a:solidFill>
              <a:latin typeface="Flatory Slab"/>
              <a:ea typeface="Flatory Slab"/>
              <a:cs typeface="Flatory Slab"/>
              <a:sym typeface="Flatory Slab"/>
            </a:endParaRPr>
          </a:p>
        </p:txBody>
      </p:sp>
      <p:sp>
        <p:nvSpPr>
          <p:cNvPr id="70" name="TextBox 50">
            <a:extLst>
              <a:ext uri="{FF2B5EF4-FFF2-40B4-BE49-F238E27FC236}">
                <a16:creationId xmlns:a16="http://schemas.microsoft.com/office/drawing/2014/main" id="{3B841C9A-E765-7BD2-CA1A-A824BF918248}"/>
              </a:ext>
            </a:extLst>
          </p:cNvPr>
          <p:cNvSpPr txBox="1"/>
          <p:nvPr/>
        </p:nvSpPr>
        <p:spPr>
          <a:xfrm>
            <a:off x="15351442" y="4890751"/>
            <a:ext cx="1031558" cy="632457"/>
          </a:xfrm>
          <a:prstGeom prst="rect">
            <a:avLst/>
          </a:prstGeom>
        </p:spPr>
        <p:txBody>
          <a:bodyPr lIns="0" tIns="0" rIns="0" bIns="0" rtlCol="0" anchor="t">
            <a:spAutoFit/>
          </a:bodyPr>
          <a:lstStyle/>
          <a:p>
            <a:pPr marL="0" lvl="0" indent="0" algn="ctr">
              <a:lnSpc>
                <a:spcPts val="5280"/>
              </a:lnSpc>
              <a:spcBef>
                <a:spcPct val="0"/>
              </a:spcBef>
            </a:pPr>
            <a:r>
              <a:rPr lang="it-IT" sz="3300" u="none" strike="noStrike" noProof="0" dirty="0">
                <a:solidFill>
                  <a:srgbClr val="4159C6"/>
                </a:solidFill>
                <a:latin typeface="Kompot Slab"/>
                <a:ea typeface="Kompot Slab"/>
                <a:cs typeface="Kompot Slab"/>
                <a:sym typeface="Kompot Slab"/>
              </a:rPr>
              <a:t>1</a:t>
            </a:r>
            <a:r>
              <a:rPr lang="it-IT" sz="3300" dirty="0">
                <a:solidFill>
                  <a:srgbClr val="4159C6"/>
                </a:solidFill>
                <a:latin typeface="Kompot Slab"/>
                <a:ea typeface="Kompot Slab"/>
                <a:cs typeface="Kompot Slab"/>
                <a:sym typeface="Kompot Slab"/>
              </a:rPr>
              <a:t>984</a:t>
            </a:r>
            <a:endParaRPr lang="it-IT" sz="3300" u="none" strike="noStrike" noProof="0" dirty="0">
              <a:solidFill>
                <a:srgbClr val="4159C6"/>
              </a:solidFill>
              <a:latin typeface="Kompot Slab"/>
              <a:ea typeface="Kompot Slab"/>
              <a:cs typeface="Kompot Slab"/>
              <a:sym typeface="Kompot Slab"/>
            </a:endParaRPr>
          </a:p>
        </p:txBody>
      </p:sp>
      <p:sp>
        <p:nvSpPr>
          <p:cNvPr id="71" name="TextBox 49">
            <a:extLst>
              <a:ext uri="{FF2B5EF4-FFF2-40B4-BE49-F238E27FC236}">
                <a16:creationId xmlns:a16="http://schemas.microsoft.com/office/drawing/2014/main" id="{092D60AD-30D2-CC2D-314B-418186756083}"/>
              </a:ext>
            </a:extLst>
          </p:cNvPr>
          <p:cNvSpPr txBox="1"/>
          <p:nvPr/>
        </p:nvSpPr>
        <p:spPr>
          <a:xfrm>
            <a:off x="3588711" y="7879432"/>
            <a:ext cx="2118608" cy="1769715"/>
          </a:xfrm>
          <a:prstGeom prst="rect">
            <a:avLst/>
          </a:prstGeom>
        </p:spPr>
        <p:txBody>
          <a:bodyPr wrap="square" lIns="0" tIns="0" rIns="0" bIns="0" rtlCol="0" anchor="t">
            <a:spAutoFit/>
          </a:bodyPr>
          <a:lstStyle/>
          <a:p>
            <a:pPr marL="0" lvl="0" indent="0" algn="ctr">
              <a:lnSpc>
                <a:spcPts val="2279"/>
              </a:lnSpc>
              <a:spcBef>
                <a:spcPct val="0"/>
              </a:spcBef>
            </a:pPr>
            <a:r>
              <a:rPr lang="it-IT" sz="1899" noProof="0" dirty="0">
                <a:solidFill>
                  <a:srgbClr val="000000"/>
                </a:solidFill>
                <a:latin typeface="Flatory Slab"/>
                <a:ea typeface="Flatory Slab"/>
                <a:cs typeface="Flatory Slab"/>
                <a:sym typeface="Flatory Slab"/>
              </a:rPr>
              <a:t>La collisione di ioni pesanti crea uno stato della materia e</a:t>
            </a:r>
            <a:r>
              <a:rPr lang="it-IT" sz="1899" dirty="0" err="1">
                <a:solidFill>
                  <a:srgbClr val="000000"/>
                </a:solidFill>
                <a:latin typeface="Flatory Slab"/>
                <a:ea typeface="Flatory Slab"/>
                <a:cs typeface="Flatory Slab"/>
                <a:sym typeface="Flatory Slab"/>
              </a:rPr>
              <a:t>sistente</a:t>
            </a:r>
            <a:r>
              <a:rPr lang="it-IT" sz="1899" dirty="0">
                <a:solidFill>
                  <a:srgbClr val="000000"/>
                </a:solidFill>
                <a:latin typeface="Flatory Slab"/>
                <a:ea typeface="Flatory Slab"/>
                <a:cs typeface="Flatory Slab"/>
                <a:sym typeface="Flatory Slab"/>
              </a:rPr>
              <a:t> all’inizio dell’Universo</a:t>
            </a:r>
            <a:endParaRPr lang="it-IT" sz="1899" noProof="0" dirty="0">
              <a:solidFill>
                <a:srgbClr val="000000"/>
              </a:solidFill>
              <a:latin typeface="Flatory Slab"/>
              <a:ea typeface="Flatory Slab"/>
              <a:cs typeface="Flatory Slab"/>
              <a:sym typeface="Flatory Slab"/>
            </a:endParaRPr>
          </a:p>
        </p:txBody>
      </p:sp>
      <p:sp>
        <p:nvSpPr>
          <p:cNvPr id="73" name="TextBox 49">
            <a:extLst>
              <a:ext uri="{FF2B5EF4-FFF2-40B4-BE49-F238E27FC236}">
                <a16:creationId xmlns:a16="http://schemas.microsoft.com/office/drawing/2014/main" id="{1A8BA737-FD59-176A-8F25-2826485888B1}"/>
              </a:ext>
            </a:extLst>
          </p:cNvPr>
          <p:cNvSpPr txBox="1"/>
          <p:nvPr/>
        </p:nvSpPr>
        <p:spPr>
          <a:xfrm>
            <a:off x="7939792" y="7879432"/>
            <a:ext cx="2118608" cy="1769715"/>
          </a:xfrm>
          <a:prstGeom prst="rect">
            <a:avLst/>
          </a:prstGeom>
        </p:spPr>
        <p:txBody>
          <a:bodyPr wrap="square" lIns="0" tIns="0" rIns="0" bIns="0" rtlCol="0" anchor="t">
            <a:spAutoFit/>
          </a:bodyPr>
          <a:lstStyle/>
          <a:p>
            <a:pPr marL="0" lvl="0" indent="0" algn="ctr">
              <a:lnSpc>
                <a:spcPts val="2279"/>
              </a:lnSpc>
              <a:spcBef>
                <a:spcPct val="0"/>
              </a:spcBef>
            </a:pPr>
            <a:r>
              <a:rPr lang="it-IT" sz="1899" noProof="0" dirty="0">
                <a:solidFill>
                  <a:srgbClr val="000000"/>
                </a:solidFill>
                <a:latin typeface="Flatory Slab"/>
                <a:ea typeface="Flatory Slab"/>
                <a:cs typeface="Flatory Slab"/>
                <a:sym typeface="Flatory Slab"/>
              </a:rPr>
              <a:t>Prime collisioni registrate nel grande collisionatore elettrone</a:t>
            </a:r>
            <a:r>
              <a:rPr lang="it-IT" sz="1899" dirty="0">
                <a:solidFill>
                  <a:srgbClr val="000000"/>
                </a:solidFill>
                <a:latin typeface="Flatory Slab"/>
                <a:ea typeface="Flatory Slab"/>
                <a:cs typeface="Flatory Slab"/>
                <a:sym typeface="Flatory Slab"/>
              </a:rPr>
              <a:t> positrone (LEP)</a:t>
            </a:r>
            <a:endParaRPr lang="it-IT" sz="1899" noProof="0" dirty="0">
              <a:solidFill>
                <a:srgbClr val="000000"/>
              </a:solidFill>
              <a:latin typeface="Flatory Slab"/>
              <a:ea typeface="Flatory Slab"/>
              <a:cs typeface="Flatory Slab"/>
              <a:sym typeface="Flatory Slab"/>
            </a:endParaRPr>
          </a:p>
        </p:txBody>
      </p:sp>
      <p:sp>
        <p:nvSpPr>
          <p:cNvPr id="74" name="TextBox 49">
            <a:extLst>
              <a:ext uri="{FF2B5EF4-FFF2-40B4-BE49-F238E27FC236}">
                <a16:creationId xmlns:a16="http://schemas.microsoft.com/office/drawing/2014/main" id="{C483A6F6-F9DE-4E4B-A224-F5D9E3AF5A29}"/>
              </a:ext>
            </a:extLst>
          </p:cNvPr>
          <p:cNvSpPr txBox="1"/>
          <p:nvPr/>
        </p:nvSpPr>
        <p:spPr>
          <a:xfrm>
            <a:off x="12373176" y="7459042"/>
            <a:ext cx="2118608" cy="884858"/>
          </a:xfrm>
          <a:prstGeom prst="rect">
            <a:avLst/>
          </a:prstGeom>
        </p:spPr>
        <p:txBody>
          <a:bodyPr wrap="square" lIns="0" tIns="0" rIns="0" bIns="0" rtlCol="0" anchor="t">
            <a:spAutoFit/>
          </a:bodyPr>
          <a:lstStyle/>
          <a:p>
            <a:pPr marL="0" lvl="0" indent="0" algn="ctr">
              <a:lnSpc>
                <a:spcPts val="2279"/>
              </a:lnSpc>
              <a:spcBef>
                <a:spcPct val="0"/>
              </a:spcBef>
            </a:pPr>
            <a:r>
              <a:rPr lang="it-IT" sz="1899" dirty="0">
                <a:solidFill>
                  <a:srgbClr val="000000"/>
                </a:solidFill>
                <a:latin typeface="Flatory Slab"/>
                <a:ea typeface="Flatory Slab"/>
                <a:cs typeface="Flatory Slab"/>
                <a:sym typeface="Flatory Slab"/>
              </a:rPr>
              <a:t>Viene inventato dal CERN il World Wide Web</a:t>
            </a:r>
            <a:endParaRPr lang="it-IT" sz="1899" noProof="0" dirty="0">
              <a:solidFill>
                <a:srgbClr val="000000"/>
              </a:solidFill>
              <a:latin typeface="Flatory Slab"/>
              <a:ea typeface="Flatory Slab"/>
              <a:cs typeface="Flatory Slab"/>
              <a:sym typeface="Flatory Slab"/>
            </a:endParaRPr>
          </a:p>
        </p:txBody>
      </p:sp>
      <p:pic>
        <p:nvPicPr>
          <p:cNvPr id="11266" name="Picture 2">
            <a:extLst>
              <a:ext uri="{FF2B5EF4-FFF2-40B4-BE49-F238E27FC236}">
                <a16:creationId xmlns:a16="http://schemas.microsoft.com/office/drawing/2014/main" id="{E69960F5-35AF-29F9-2513-3E2D09EF7E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4460" y="4421475"/>
            <a:ext cx="161925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33590FE3-1009-E70B-71D7-04E42DEBAE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82159" y="8523270"/>
            <a:ext cx="1619250"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055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E5336D4C-082C-E7E7-610F-B31C4521AD8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AB620F8-D75D-75B9-536B-B7E188431C6E}"/>
              </a:ext>
            </a:extLst>
          </p:cNvPr>
          <p:cNvGrpSpPr/>
          <p:nvPr/>
        </p:nvGrpSpPr>
        <p:grpSpPr>
          <a:xfrm>
            <a:off x="1239829" y="2307291"/>
            <a:ext cx="2359042" cy="3330564"/>
            <a:chOff x="0" y="0"/>
            <a:chExt cx="621312" cy="877186"/>
          </a:xfrm>
        </p:grpSpPr>
        <p:sp>
          <p:nvSpPr>
            <p:cNvPr id="3" name="Freeform 3">
              <a:extLst>
                <a:ext uri="{FF2B5EF4-FFF2-40B4-BE49-F238E27FC236}">
                  <a16:creationId xmlns:a16="http://schemas.microsoft.com/office/drawing/2014/main" id="{7A4D4CA0-C508-6BFF-916A-A399D35E5064}"/>
                </a:ext>
              </a:extLst>
            </p:cNvPr>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4" name="TextBox 4">
              <a:extLst>
                <a:ext uri="{FF2B5EF4-FFF2-40B4-BE49-F238E27FC236}">
                  <a16:creationId xmlns:a16="http://schemas.microsoft.com/office/drawing/2014/main" id="{CBE2B580-C5B2-B5F0-422B-57CAACD58758}"/>
                </a:ext>
              </a:extLst>
            </p:cNvPr>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grpSp>
        <p:nvGrpSpPr>
          <p:cNvPr id="9" name="Group 9">
            <a:extLst>
              <a:ext uri="{FF2B5EF4-FFF2-40B4-BE49-F238E27FC236}">
                <a16:creationId xmlns:a16="http://schemas.microsoft.com/office/drawing/2014/main" id="{0DBD2558-18FA-D6B8-5AD5-A70FAB27FE5B}"/>
              </a:ext>
            </a:extLst>
          </p:cNvPr>
          <p:cNvGrpSpPr/>
          <p:nvPr/>
        </p:nvGrpSpPr>
        <p:grpSpPr>
          <a:xfrm>
            <a:off x="3423853" y="6769084"/>
            <a:ext cx="2359042" cy="3330564"/>
            <a:chOff x="0" y="0"/>
            <a:chExt cx="621312" cy="877186"/>
          </a:xfrm>
        </p:grpSpPr>
        <p:sp>
          <p:nvSpPr>
            <p:cNvPr id="10" name="Freeform 10">
              <a:extLst>
                <a:ext uri="{FF2B5EF4-FFF2-40B4-BE49-F238E27FC236}">
                  <a16:creationId xmlns:a16="http://schemas.microsoft.com/office/drawing/2014/main" id="{B9144CA2-898B-EFE9-35AD-369AB48B01ED}"/>
                </a:ext>
              </a:extLst>
            </p:cNvPr>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rgbClr val="FFFFFF"/>
            </a:solidFill>
            <a:ln w="38100" cap="sq">
              <a:solidFill>
                <a:srgbClr val="505AB8"/>
              </a:solidFill>
              <a:prstDash val="solid"/>
              <a:miter/>
            </a:ln>
          </p:spPr>
          <p:txBody>
            <a:bodyPr/>
            <a:lstStyle/>
            <a:p>
              <a:endParaRPr lang="it-IT" noProof="0" dirty="0"/>
            </a:p>
          </p:txBody>
        </p:sp>
        <p:sp>
          <p:nvSpPr>
            <p:cNvPr id="11" name="TextBox 11">
              <a:extLst>
                <a:ext uri="{FF2B5EF4-FFF2-40B4-BE49-F238E27FC236}">
                  <a16:creationId xmlns:a16="http://schemas.microsoft.com/office/drawing/2014/main" id="{DB99FDDE-4184-2BFC-449F-08C52C87EDAA}"/>
                </a:ext>
              </a:extLst>
            </p:cNvPr>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grpSp>
        <p:nvGrpSpPr>
          <p:cNvPr id="13" name="Group 13">
            <a:extLst>
              <a:ext uri="{FF2B5EF4-FFF2-40B4-BE49-F238E27FC236}">
                <a16:creationId xmlns:a16="http://schemas.microsoft.com/office/drawing/2014/main" id="{DCBCE520-8657-4D32-4DA0-0BB6F70634F0}"/>
              </a:ext>
            </a:extLst>
          </p:cNvPr>
          <p:cNvGrpSpPr/>
          <p:nvPr/>
        </p:nvGrpSpPr>
        <p:grpSpPr>
          <a:xfrm>
            <a:off x="5592754" y="2307291"/>
            <a:ext cx="2359042" cy="3330564"/>
            <a:chOff x="0" y="0"/>
            <a:chExt cx="621312" cy="877186"/>
          </a:xfrm>
        </p:grpSpPr>
        <p:sp>
          <p:nvSpPr>
            <p:cNvPr id="14" name="Freeform 14">
              <a:extLst>
                <a:ext uri="{FF2B5EF4-FFF2-40B4-BE49-F238E27FC236}">
                  <a16:creationId xmlns:a16="http://schemas.microsoft.com/office/drawing/2014/main" id="{5C0E6A7A-1A39-B4C0-178B-B28F370974F4}"/>
                </a:ext>
              </a:extLst>
            </p:cNvPr>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15" name="TextBox 15">
              <a:extLst>
                <a:ext uri="{FF2B5EF4-FFF2-40B4-BE49-F238E27FC236}">
                  <a16:creationId xmlns:a16="http://schemas.microsoft.com/office/drawing/2014/main" id="{C1EC4953-C4A4-7E8E-5E06-696E602297C9}"/>
                </a:ext>
              </a:extLst>
            </p:cNvPr>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grpSp>
        <p:nvGrpSpPr>
          <p:cNvPr id="16" name="Group 16">
            <a:extLst>
              <a:ext uri="{FF2B5EF4-FFF2-40B4-BE49-F238E27FC236}">
                <a16:creationId xmlns:a16="http://schemas.microsoft.com/office/drawing/2014/main" id="{D7F55EAD-BCB5-5F01-FA38-BD1C0AD0861E}"/>
              </a:ext>
            </a:extLst>
          </p:cNvPr>
          <p:cNvGrpSpPr/>
          <p:nvPr/>
        </p:nvGrpSpPr>
        <p:grpSpPr>
          <a:xfrm>
            <a:off x="7783504" y="6723705"/>
            <a:ext cx="2359042" cy="3330564"/>
            <a:chOff x="0" y="0"/>
            <a:chExt cx="621312" cy="877186"/>
          </a:xfrm>
        </p:grpSpPr>
        <p:sp>
          <p:nvSpPr>
            <p:cNvPr id="17" name="Freeform 17">
              <a:extLst>
                <a:ext uri="{FF2B5EF4-FFF2-40B4-BE49-F238E27FC236}">
                  <a16:creationId xmlns:a16="http://schemas.microsoft.com/office/drawing/2014/main" id="{62438C4E-5C03-7A27-DC6E-7D4C981A1E5E}"/>
                </a:ext>
              </a:extLst>
            </p:cNvPr>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rgbClr val="FFFFFF"/>
            </a:solidFill>
            <a:ln w="38100" cap="sq">
              <a:solidFill>
                <a:srgbClr val="505AB8"/>
              </a:solidFill>
              <a:prstDash val="solid"/>
              <a:miter/>
            </a:ln>
          </p:spPr>
          <p:txBody>
            <a:bodyPr/>
            <a:lstStyle/>
            <a:p>
              <a:endParaRPr lang="it-IT" noProof="0" dirty="0"/>
            </a:p>
          </p:txBody>
        </p:sp>
        <p:sp>
          <p:nvSpPr>
            <p:cNvPr id="18" name="TextBox 18">
              <a:extLst>
                <a:ext uri="{FF2B5EF4-FFF2-40B4-BE49-F238E27FC236}">
                  <a16:creationId xmlns:a16="http://schemas.microsoft.com/office/drawing/2014/main" id="{2E15F8CD-F598-611E-50E9-43E54039950A}"/>
                </a:ext>
              </a:extLst>
            </p:cNvPr>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grpSp>
        <p:nvGrpSpPr>
          <p:cNvPr id="19" name="Group 19">
            <a:extLst>
              <a:ext uri="{FF2B5EF4-FFF2-40B4-BE49-F238E27FC236}">
                <a16:creationId xmlns:a16="http://schemas.microsoft.com/office/drawing/2014/main" id="{87ECA488-2D4D-CF52-93FB-DF326B7E1CAC}"/>
              </a:ext>
            </a:extLst>
          </p:cNvPr>
          <p:cNvGrpSpPr/>
          <p:nvPr/>
        </p:nvGrpSpPr>
        <p:grpSpPr>
          <a:xfrm>
            <a:off x="10014138" y="2307291"/>
            <a:ext cx="2359042" cy="3330564"/>
            <a:chOff x="0" y="0"/>
            <a:chExt cx="621312" cy="877186"/>
          </a:xfrm>
        </p:grpSpPr>
        <p:sp>
          <p:nvSpPr>
            <p:cNvPr id="20" name="Freeform 20">
              <a:extLst>
                <a:ext uri="{FF2B5EF4-FFF2-40B4-BE49-F238E27FC236}">
                  <a16:creationId xmlns:a16="http://schemas.microsoft.com/office/drawing/2014/main" id="{98D3D013-A3E8-9B02-7B7F-55CCA0C3ACA0}"/>
                </a:ext>
              </a:extLst>
            </p:cNvPr>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21" name="TextBox 21">
              <a:extLst>
                <a:ext uri="{FF2B5EF4-FFF2-40B4-BE49-F238E27FC236}">
                  <a16:creationId xmlns:a16="http://schemas.microsoft.com/office/drawing/2014/main" id="{C8BA33A4-F905-C1AE-7754-D428937546AD}"/>
                </a:ext>
              </a:extLst>
            </p:cNvPr>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sp>
        <p:nvSpPr>
          <p:cNvPr id="23" name="Freeform 23">
            <a:extLst>
              <a:ext uri="{FF2B5EF4-FFF2-40B4-BE49-F238E27FC236}">
                <a16:creationId xmlns:a16="http://schemas.microsoft.com/office/drawing/2014/main" id="{D2F3EEB3-3128-1EC6-234C-F167BAFCB296}"/>
              </a:ext>
            </a:extLst>
          </p:cNvPr>
          <p:cNvSpPr/>
          <p:nvPr/>
        </p:nvSpPr>
        <p:spPr>
          <a:xfrm rot="-8023204" flipV="1">
            <a:off x="11531715" y="3844653"/>
            <a:ext cx="165600" cy="495001"/>
          </a:xfrm>
          <a:custGeom>
            <a:avLst/>
            <a:gdLst/>
            <a:ahLst/>
            <a:cxnLst/>
            <a:rect l="l" t="t" r="r" b="b"/>
            <a:pathLst>
              <a:path w="165600" h="495001">
                <a:moveTo>
                  <a:pt x="0" y="495001"/>
                </a:moveTo>
                <a:lnTo>
                  <a:pt x="165601" y="495001"/>
                </a:lnTo>
                <a:lnTo>
                  <a:pt x="165601" y="0"/>
                </a:lnTo>
                <a:lnTo>
                  <a:pt x="0" y="0"/>
                </a:lnTo>
                <a:lnTo>
                  <a:pt x="0" y="49500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noProof="0" dirty="0"/>
          </a:p>
        </p:txBody>
      </p:sp>
      <p:grpSp>
        <p:nvGrpSpPr>
          <p:cNvPr id="25" name="Group 25">
            <a:extLst>
              <a:ext uri="{FF2B5EF4-FFF2-40B4-BE49-F238E27FC236}">
                <a16:creationId xmlns:a16="http://schemas.microsoft.com/office/drawing/2014/main" id="{B1AAD820-370B-95B7-42A2-FB4F86697173}"/>
              </a:ext>
            </a:extLst>
          </p:cNvPr>
          <p:cNvGrpSpPr/>
          <p:nvPr/>
        </p:nvGrpSpPr>
        <p:grpSpPr>
          <a:xfrm>
            <a:off x="12165004" y="6723705"/>
            <a:ext cx="2359042" cy="3330564"/>
            <a:chOff x="0" y="0"/>
            <a:chExt cx="621312" cy="877186"/>
          </a:xfrm>
        </p:grpSpPr>
        <p:sp>
          <p:nvSpPr>
            <p:cNvPr id="26" name="Freeform 26">
              <a:extLst>
                <a:ext uri="{FF2B5EF4-FFF2-40B4-BE49-F238E27FC236}">
                  <a16:creationId xmlns:a16="http://schemas.microsoft.com/office/drawing/2014/main" id="{9B633F8D-EFC3-EA11-0A32-7DE0279E747E}"/>
                </a:ext>
              </a:extLst>
            </p:cNvPr>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chemeClr val="tx2">
                <a:lumMod val="20000"/>
                <a:lumOff val="80000"/>
              </a:schemeClr>
            </a:solidFill>
            <a:ln w="38100" cap="sq">
              <a:solidFill>
                <a:srgbClr val="505AB8"/>
              </a:solidFill>
              <a:prstDash val="solid"/>
              <a:miter/>
            </a:ln>
          </p:spPr>
          <p:txBody>
            <a:bodyPr/>
            <a:lstStyle/>
            <a:p>
              <a:endParaRPr lang="it-IT" noProof="0" dirty="0"/>
            </a:p>
          </p:txBody>
        </p:sp>
        <p:sp>
          <p:nvSpPr>
            <p:cNvPr id="27" name="TextBox 27">
              <a:extLst>
                <a:ext uri="{FF2B5EF4-FFF2-40B4-BE49-F238E27FC236}">
                  <a16:creationId xmlns:a16="http://schemas.microsoft.com/office/drawing/2014/main" id="{BE95C17E-DFC7-ED1A-4130-B9AB7F054D5B}"/>
                </a:ext>
              </a:extLst>
            </p:cNvPr>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grpSp>
        <p:nvGrpSpPr>
          <p:cNvPr id="29" name="Group 29">
            <a:extLst>
              <a:ext uri="{FF2B5EF4-FFF2-40B4-BE49-F238E27FC236}">
                <a16:creationId xmlns:a16="http://schemas.microsoft.com/office/drawing/2014/main" id="{E93DFD48-5EE3-01B6-B60E-C4931B4BCE4C}"/>
              </a:ext>
            </a:extLst>
          </p:cNvPr>
          <p:cNvGrpSpPr/>
          <p:nvPr/>
        </p:nvGrpSpPr>
        <p:grpSpPr>
          <a:xfrm>
            <a:off x="14703416" y="2345391"/>
            <a:ext cx="2359042" cy="3330564"/>
            <a:chOff x="0" y="0"/>
            <a:chExt cx="621312" cy="877186"/>
          </a:xfrm>
        </p:grpSpPr>
        <p:sp>
          <p:nvSpPr>
            <p:cNvPr id="30" name="Freeform 30">
              <a:extLst>
                <a:ext uri="{FF2B5EF4-FFF2-40B4-BE49-F238E27FC236}">
                  <a16:creationId xmlns:a16="http://schemas.microsoft.com/office/drawing/2014/main" id="{BB5B847B-B54E-77AA-D7B8-0D10E4C242E5}"/>
                </a:ext>
              </a:extLst>
            </p:cNvPr>
            <p:cNvSpPr/>
            <p:nvPr/>
          </p:nvSpPr>
          <p:spPr>
            <a:xfrm>
              <a:off x="0" y="0"/>
              <a:ext cx="621311" cy="877186"/>
            </a:xfrm>
            <a:custGeom>
              <a:avLst/>
              <a:gdLst/>
              <a:ahLst/>
              <a:cxnLst/>
              <a:rect l="l" t="t" r="r" b="b"/>
              <a:pathLst>
                <a:path w="621311" h="877186">
                  <a:moveTo>
                    <a:pt x="65636" y="0"/>
                  </a:moveTo>
                  <a:lnTo>
                    <a:pt x="555675" y="0"/>
                  </a:lnTo>
                  <a:cubicBezTo>
                    <a:pt x="573083" y="0"/>
                    <a:pt x="589778" y="6915"/>
                    <a:pt x="602087" y="19224"/>
                  </a:cubicBezTo>
                  <a:cubicBezTo>
                    <a:pt x="614396" y="31534"/>
                    <a:pt x="621311" y="48228"/>
                    <a:pt x="621311" y="65636"/>
                  </a:cubicBezTo>
                  <a:lnTo>
                    <a:pt x="621311" y="811549"/>
                  </a:lnTo>
                  <a:cubicBezTo>
                    <a:pt x="621311" y="828957"/>
                    <a:pt x="614396" y="845652"/>
                    <a:pt x="602087" y="857961"/>
                  </a:cubicBezTo>
                  <a:cubicBezTo>
                    <a:pt x="589778" y="870270"/>
                    <a:pt x="573083" y="877186"/>
                    <a:pt x="555675" y="877186"/>
                  </a:cubicBezTo>
                  <a:lnTo>
                    <a:pt x="65636" y="877186"/>
                  </a:lnTo>
                  <a:cubicBezTo>
                    <a:pt x="48228" y="877186"/>
                    <a:pt x="31534" y="870270"/>
                    <a:pt x="19224" y="857961"/>
                  </a:cubicBezTo>
                  <a:cubicBezTo>
                    <a:pt x="6915" y="845652"/>
                    <a:pt x="0" y="828957"/>
                    <a:pt x="0" y="811549"/>
                  </a:cubicBezTo>
                  <a:lnTo>
                    <a:pt x="0" y="65636"/>
                  </a:lnTo>
                  <a:cubicBezTo>
                    <a:pt x="0" y="48228"/>
                    <a:pt x="6915" y="31534"/>
                    <a:pt x="19224" y="19224"/>
                  </a:cubicBezTo>
                  <a:cubicBezTo>
                    <a:pt x="31534" y="6915"/>
                    <a:pt x="48228" y="0"/>
                    <a:pt x="65636"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31" name="TextBox 31">
              <a:extLst>
                <a:ext uri="{FF2B5EF4-FFF2-40B4-BE49-F238E27FC236}">
                  <a16:creationId xmlns:a16="http://schemas.microsoft.com/office/drawing/2014/main" id="{20AB3262-D4E5-05A3-2567-6059EFD35E92}"/>
                </a:ext>
              </a:extLst>
            </p:cNvPr>
            <p:cNvSpPr txBox="1"/>
            <p:nvPr/>
          </p:nvSpPr>
          <p:spPr>
            <a:xfrm>
              <a:off x="0" y="-76200"/>
              <a:ext cx="621312" cy="953386"/>
            </a:xfrm>
            <a:prstGeom prst="rect">
              <a:avLst/>
            </a:prstGeom>
          </p:spPr>
          <p:txBody>
            <a:bodyPr lIns="50800" tIns="50800" rIns="50800" bIns="50800" rtlCol="0" anchor="ctr"/>
            <a:lstStyle/>
            <a:p>
              <a:pPr marL="0" lvl="0" indent="0" algn="ctr">
                <a:lnSpc>
                  <a:spcPts val="4917"/>
                </a:lnSpc>
                <a:spcBef>
                  <a:spcPct val="0"/>
                </a:spcBef>
              </a:pPr>
              <a:endParaRPr lang="it-IT" noProof="0" dirty="0"/>
            </a:p>
          </p:txBody>
        </p:sp>
      </p:grpSp>
      <p:sp>
        <p:nvSpPr>
          <p:cNvPr id="32" name="AutoShape 32">
            <a:extLst>
              <a:ext uri="{FF2B5EF4-FFF2-40B4-BE49-F238E27FC236}">
                <a16:creationId xmlns:a16="http://schemas.microsoft.com/office/drawing/2014/main" id="{E45E3561-B071-06E7-9B7D-561B4E558855}"/>
              </a:ext>
            </a:extLst>
          </p:cNvPr>
          <p:cNvSpPr/>
          <p:nvPr/>
        </p:nvSpPr>
        <p:spPr>
          <a:xfrm>
            <a:off x="2371719" y="6199830"/>
            <a:ext cx="16135571" cy="0"/>
          </a:xfrm>
          <a:prstGeom prst="line">
            <a:avLst/>
          </a:prstGeom>
          <a:ln w="47625" cap="rnd">
            <a:solidFill>
              <a:srgbClr val="505AB8"/>
            </a:solidFill>
            <a:prstDash val="solid"/>
            <a:headEnd type="none" w="sm" len="sm"/>
            <a:tailEnd type="none" w="sm" len="sm"/>
          </a:ln>
        </p:spPr>
        <p:txBody>
          <a:bodyPr/>
          <a:lstStyle/>
          <a:p>
            <a:endParaRPr lang="it-IT" noProof="0" dirty="0"/>
          </a:p>
        </p:txBody>
      </p:sp>
      <p:sp>
        <p:nvSpPr>
          <p:cNvPr id="33" name="AutoShape 33">
            <a:extLst>
              <a:ext uri="{FF2B5EF4-FFF2-40B4-BE49-F238E27FC236}">
                <a16:creationId xmlns:a16="http://schemas.microsoft.com/office/drawing/2014/main" id="{84A1466F-B9D7-C27E-B98A-691881C2B628}"/>
              </a:ext>
            </a:extLst>
          </p:cNvPr>
          <p:cNvSpPr/>
          <p:nvPr/>
        </p:nvSpPr>
        <p:spPr>
          <a:xfrm flipV="1">
            <a:off x="2371725" y="5656905"/>
            <a:ext cx="0" cy="571500"/>
          </a:xfrm>
          <a:prstGeom prst="line">
            <a:avLst/>
          </a:prstGeom>
          <a:ln w="57150" cap="rnd">
            <a:solidFill>
              <a:srgbClr val="505AB8"/>
            </a:solidFill>
            <a:prstDash val="solid"/>
            <a:headEnd type="triangle" w="lg" len="med"/>
            <a:tailEnd type="none" w="sm" len="sm"/>
          </a:ln>
        </p:spPr>
        <p:txBody>
          <a:bodyPr/>
          <a:lstStyle/>
          <a:p>
            <a:endParaRPr lang="it-IT" noProof="0" dirty="0"/>
          </a:p>
        </p:txBody>
      </p:sp>
      <p:sp>
        <p:nvSpPr>
          <p:cNvPr id="34" name="AutoShape 34">
            <a:extLst>
              <a:ext uri="{FF2B5EF4-FFF2-40B4-BE49-F238E27FC236}">
                <a16:creationId xmlns:a16="http://schemas.microsoft.com/office/drawing/2014/main" id="{D013A791-BDBA-D80E-B2CA-526CC648BFAD}"/>
              </a:ext>
            </a:extLst>
          </p:cNvPr>
          <p:cNvSpPr/>
          <p:nvPr/>
        </p:nvSpPr>
        <p:spPr>
          <a:xfrm>
            <a:off x="7750358" y="6199830"/>
            <a:ext cx="1212667" cy="523875"/>
          </a:xfrm>
          <a:prstGeom prst="line">
            <a:avLst/>
          </a:prstGeom>
          <a:ln w="47625" cap="flat">
            <a:solidFill>
              <a:srgbClr val="505AB8"/>
            </a:solidFill>
            <a:prstDash val="solid"/>
            <a:headEnd type="none" w="sm" len="sm"/>
            <a:tailEnd type="arrow" w="med" len="sm"/>
          </a:ln>
        </p:spPr>
        <p:txBody>
          <a:bodyPr/>
          <a:lstStyle/>
          <a:p>
            <a:endParaRPr lang="it-IT" noProof="0" dirty="0"/>
          </a:p>
        </p:txBody>
      </p:sp>
      <p:sp>
        <p:nvSpPr>
          <p:cNvPr id="35" name="AutoShape 35">
            <a:extLst>
              <a:ext uri="{FF2B5EF4-FFF2-40B4-BE49-F238E27FC236}">
                <a16:creationId xmlns:a16="http://schemas.microsoft.com/office/drawing/2014/main" id="{34C3F8B1-BADF-9AE7-125F-D46F5F5A1B25}"/>
              </a:ext>
            </a:extLst>
          </p:cNvPr>
          <p:cNvSpPr/>
          <p:nvPr/>
        </p:nvSpPr>
        <p:spPr>
          <a:xfrm flipV="1">
            <a:off x="5559608" y="5637855"/>
            <a:ext cx="1212667" cy="561975"/>
          </a:xfrm>
          <a:prstGeom prst="line">
            <a:avLst/>
          </a:prstGeom>
          <a:ln w="47625" cap="flat">
            <a:solidFill>
              <a:srgbClr val="505AB8"/>
            </a:solidFill>
            <a:prstDash val="solid"/>
            <a:headEnd type="none" w="sm" len="sm"/>
            <a:tailEnd type="arrow" w="med" len="sm"/>
          </a:ln>
        </p:spPr>
        <p:txBody>
          <a:bodyPr/>
          <a:lstStyle/>
          <a:p>
            <a:endParaRPr lang="it-IT" noProof="0" dirty="0"/>
          </a:p>
        </p:txBody>
      </p:sp>
      <p:sp>
        <p:nvSpPr>
          <p:cNvPr id="36" name="AutoShape 36">
            <a:extLst>
              <a:ext uri="{FF2B5EF4-FFF2-40B4-BE49-F238E27FC236}">
                <a16:creationId xmlns:a16="http://schemas.microsoft.com/office/drawing/2014/main" id="{FCC6BE77-C352-57BE-B269-C39826A6D8C8}"/>
              </a:ext>
            </a:extLst>
          </p:cNvPr>
          <p:cNvSpPr/>
          <p:nvPr/>
        </p:nvSpPr>
        <p:spPr>
          <a:xfrm>
            <a:off x="3423853" y="6199830"/>
            <a:ext cx="1138622" cy="523875"/>
          </a:xfrm>
          <a:prstGeom prst="line">
            <a:avLst/>
          </a:prstGeom>
          <a:ln w="47625" cap="flat">
            <a:solidFill>
              <a:srgbClr val="505AB8"/>
            </a:solidFill>
            <a:prstDash val="solid"/>
            <a:headEnd type="none" w="sm" len="sm"/>
            <a:tailEnd type="arrow" w="med" len="sm"/>
          </a:ln>
        </p:spPr>
        <p:txBody>
          <a:bodyPr/>
          <a:lstStyle/>
          <a:p>
            <a:endParaRPr lang="it-IT" noProof="0" dirty="0"/>
          </a:p>
        </p:txBody>
      </p:sp>
      <p:sp>
        <p:nvSpPr>
          <p:cNvPr id="37" name="AutoShape 37">
            <a:extLst>
              <a:ext uri="{FF2B5EF4-FFF2-40B4-BE49-F238E27FC236}">
                <a16:creationId xmlns:a16="http://schemas.microsoft.com/office/drawing/2014/main" id="{65252569-A82B-CD79-491D-FB0E5473F12A}"/>
              </a:ext>
            </a:extLst>
          </p:cNvPr>
          <p:cNvSpPr/>
          <p:nvPr/>
        </p:nvSpPr>
        <p:spPr>
          <a:xfrm flipV="1">
            <a:off x="9984895" y="5637855"/>
            <a:ext cx="1208764" cy="561975"/>
          </a:xfrm>
          <a:prstGeom prst="line">
            <a:avLst/>
          </a:prstGeom>
          <a:ln w="47625" cap="flat">
            <a:solidFill>
              <a:srgbClr val="505AB8"/>
            </a:solidFill>
            <a:prstDash val="solid"/>
            <a:headEnd type="none" w="sm" len="sm"/>
            <a:tailEnd type="arrow" w="med" len="sm"/>
          </a:ln>
        </p:spPr>
        <p:txBody>
          <a:bodyPr/>
          <a:lstStyle/>
          <a:p>
            <a:endParaRPr lang="it-IT" noProof="0" dirty="0"/>
          </a:p>
        </p:txBody>
      </p:sp>
      <p:sp>
        <p:nvSpPr>
          <p:cNvPr id="38" name="AutoShape 38">
            <a:extLst>
              <a:ext uri="{FF2B5EF4-FFF2-40B4-BE49-F238E27FC236}">
                <a16:creationId xmlns:a16="http://schemas.microsoft.com/office/drawing/2014/main" id="{82797C10-3144-B475-B042-BBB175D4D147}"/>
              </a:ext>
            </a:extLst>
          </p:cNvPr>
          <p:cNvSpPr/>
          <p:nvPr/>
        </p:nvSpPr>
        <p:spPr>
          <a:xfrm flipV="1">
            <a:off x="14300292" y="5675955"/>
            <a:ext cx="1582646" cy="523875"/>
          </a:xfrm>
          <a:prstGeom prst="line">
            <a:avLst/>
          </a:prstGeom>
          <a:ln w="47625" cap="flat">
            <a:solidFill>
              <a:srgbClr val="505AB8"/>
            </a:solidFill>
            <a:prstDash val="solid"/>
            <a:headEnd type="none" w="sm" len="sm"/>
            <a:tailEnd type="arrow" w="med" len="sm"/>
          </a:ln>
        </p:spPr>
        <p:txBody>
          <a:bodyPr/>
          <a:lstStyle/>
          <a:p>
            <a:endParaRPr lang="it-IT" noProof="0" dirty="0"/>
          </a:p>
        </p:txBody>
      </p:sp>
      <p:sp>
        <p:nvSpPr>
          <p:cNvPr id="39" name="AutoShape 39">
            <a:extLst>
              <a:ext uri="{FF2B5EF4-FFF2-40B4-BE49-F238E27FC236}">
                <a16:creationId xmlns:a16="http://schemas.microsoft.com/office/drawing/2014/main" id="{2AB71889-7E8A-1190-E73D-37DA4E27B7A0}"/>
              </a:ext>
            </a:extLst>
          </p:cNvPr>
          <p:cNvSpPr/>
          <p:nvPr/>
        </p:nvSpPr>
        <p:spPr>
          <a:xfrm>
            <a:off x="12131858" y="6199830"/>
            <a:ext cx="1212667" cy="523875"/>
          </a:xfrm>
          <a:prstGeom prst="line">
            <a:avLst/>
          </a:prstGeom>
          <a:ln w="47625" cap="flat">
            <a:solidFill>
              <a:srgbClr val="505AB8"/>
            </a:solidFill>
            <a:prstDash val="solid"/>
            <a:headEnd type="none" w="sm" len="sm"/>
            <a:tailEnd type="arrow" w="med" len="sm"/>
          </a:ln>
        </p:spPr>
        <p:txBody>
          <a:bodyPr/>
          <a:lstStyle/>
          <a:p>
            <a:endParaRPr lang="it-IT" noProof="0" dirty="0"/>
          </a:p>
        </p:txBody>
      </p:sp>
      <p:sp>
        <p:nvSpPr>
          <p:cNvPr id="48" name="TextBox 48">
            <a:extLst>
              <a:ext uri="{FF2B5EF4-FFF2-40B4-BE49-F238E27FC236}">
                <a16:creationId xmlns:a16="http://schemas.microsoft.com/office/drawing/2014/main" id="{861D2D3E-8253-28B8-7A42-D9E45827027D}"/>
              </a:ext>
            </a:extLst>
          </p:cNvPr>
          <p:cNvSpPr txBox="1"/>
          <p:nvPr/>
        </p:nvSpPr>
        <p:spPr>
          <a:xfrm>
            <a:off x="4049236" y="6784992"/>
            <a:ext cx="1026478" cy="632457"/>
          </a:xfrm>
          <a:prstGeom prst="rect">
            <a:avLst/>
          </a:prstGeom>
        </p:spPr>
        <p:txBody>
          <a:bodyPr lIns="0" tIns="0" rIns="0" bIns="0" rtlCol="0" anchor="t">
            <a:spAutoFit/>
          </a:bodyPr>
          <a:lstStyle/>
          <a:p>
            <a:pPr marL="0" lvl="0" indent="0" algn="ctr">
              <a:lnSpc>
                <a:spcPts val="5280"/>
              </a:lnSpc>
              <a:spcBef>
                <a:spcPct val="0"/>
              </a:spcBef>
            </a:pPr>
            <a:r>
              <a:rPr lang="it-IT" sz="3300" u="none" strike="noStrike" noProof="0" dirty="0">
                <a:solidFill>
                  <a:srgbClr val="4159C6"/>
                </a:solidFill>
                <a:latin typeface="Kompot Slab"/>
                <a:ea typeface="Kompot Slab"/>
                <a:cs typeface="Kompot Slab"/>
                <a:sym typeface="Kompot Slab"/>
              </a:rPr>
              <a:t>2004</a:t>
            </a:r>
          </a:p>
        </p:txBody>
      </p:sp>
      <p:sp>
        <p:nvSpPr>
          <p:cNvPr id="52" name="TextBox 52">
            <a:extLst>
              <a:ext uri="{FF2B5EF4-FFF2-40B4-BE49-F238E27FC236}">
                <a16:creationId xmlns:a16="http://schemas.microsoft.com/office/drawing/2014/main" id="{02A6CBED-E383-4095-F778-88A34134C6D0}"/>
              </a:ext>
            </a:extLst>
          </p:cNvPr>
          <p:cNvSpPr txBox="1"/>
          <p:nvPr/>
        </p:nvSpPr>
        <p:spPr>
          <a:xfrm>
            <a:off x="8553668" y="6784992"/>
            <a:ext cx="895132" cy="636713"/>
          </a:xfrm>
          <a:prstGeom prst="rect">
            <a:avLst/>
          </a:prstGeom>
        </p:spPr>
        <p:txBody>
          <a:bodyPr wrap="square" lIns="0" tIns="0" rIns="0" bIns="0" rtlCol="0" anchor="t">
            <a:spAutoFit/>
          </a:bodyPr>
          <a:lstStyle/>
          <a:p>
            <a:pPr marL="0" lvl="0" indent="0" algn="ctr">
              <a:lnSpc>
                <a:spcPts val="5280"/>
              </a:lnSpc>
              <a:spcBef>
                <a:spcPct val="0"/>
              </a:spcBef>
            </a:pPr>
            <a:r>
              <a:rPr lang="it-IT" sz="3300" dirty="0">
                <a:solidFill>
                  <a:srgbClr val="4159C6"/>
                </a:solidFill>
                <a:latin typeface="Kompot Slab"/>
                <a:ea typeface="Kompot Slab"/>
                <a:cs typeface="Kompot Slab"/>
                <a:sym typeface="Kompot Slab"/>
              </a:rPr>
              <a:t>2008</a:t>
            </a:r>
            <a:endParaRPr lang="it-IT" sz="3300" noProof="0" dirty="0">
              <a:solidFill>
                <a:srgbClr val="4159C6"/>
              </a:solidFill>
              <a:latin typeface="Kompot Slab"/>
              <a:ea typeface="Kompot Slab"/>
              <a:cs typeface="Kompot Slab"/>
              <a:sym typeface="Kompot Slab"/>
            </a:endParaRPr>
          </a:p>
        </p:txBody>
      </p:sp>
      <p:sp>
        <p:nvSpPr>
          <p:cNvPr id="56" name="TextBox 56">
            <a:extLst>
              <a:ext uri="{FF2B5EF4-FFF2-40B4-BE49-F238E27FC236}">
                <a16:creationId xmlns:a16="http://schemas.microsoft.com/office/drawing/2014/main" id="{B06E0FBE-95A8-45D5-9D60-85E46C26D9DD}"/>
              </a:ext>
            </a:extLst>
          </p:cNvPr>
          <p:cNvSpPr txBox="1"/>
          <p:nvPr/>
        </p:nvSpPr>
        <p:spPr>
          <a:xfrm>
            <a:off x="12800667" y="6784992"/>
            <a:ext cx="1049615" cy="632457"/>
          </a:xfrm>
          <a:prstGeom prst="rect">
            <a:avLst/>
          </a:prstGeom>
        </p:spPr>
        <p:txBody>
          <a:bodyPr lIns="0" tIns="0" rIns="0" bIns="0" rtlCol="0" anchor="t">
            <a:spAutoFit/>
          </a:bodyPr>
          <a:lstStyle/>
          <a:p>
            <a:pPr marL="0" lvl="0" indent="0" algn="ctr">
              <a:lnSpc>
                <a:spcPts val="5280"/>
              </a:lnSpc>
              <a:spcBef>
                <a:spcPct val="0"/>
              </a:spcBef>
            </a:pPr>
            <a:r>
              <a:rPr lang="it-IT" sz="3300" dirty="0">
                <a:solidFill>
                  <a:srgbClr val="4159C6"/>
                </a:solidFill>
                <a:latin typeface="Kompot Slab"/>
                <a:ea typeface="Kompot Slab"/>
                <a:cs typeface="Kompot Slab"/>
                <a:sym typeface="Kompot Slab"/>
              </a:rPr>
              <a:t>2012</a:t>
            </a:r>
            <a:endParaRPr lang="it-IT" sz="3300" noProof="0" dirty="0">
              <a:solidFill>
                <a:srgbClr val="4159C6"/>
              </a:solidFill>
              <a:latin typeface="Kompot Slab"/>
              <a:ea typeface="Kompot Slab"/>
              <a:cs typeface="Kompot Slab"/>
              <a:sym typeface="Kompot Slab"/>
            </a:endParaRPr>
          </a:p>
        </p:txBody>
      </p:sp>
      <p:sp>
        <p:nvSpPr>
          <p:cNvPr id="59" name="TextBox 59">
            <a:extLst>
              <a:ext uri="{FF2B5EF4-FFF2-40B4-BE49-F238E27FC236}">
                <a16:creationId xmlns:a16="http://schemas.microsoft.com/office/drawing/2014/main" id="{160869D3-D020-37F3-E9F2-3C919A91D7CF}"/>
              </a:ext>
            </a:extLst>
          </p:cNvPr>
          <p:cNvSpPr txBox="1"/>
          <p:nvPr/>
        </p:nvSpPr>
        <p:spPr>
          <a:xfrm>
            <a:off x="1210651" y="1123950"/>
            <a:ext cx="15866697" cy="819150"/>
          </a:xfrm>
          <a:prstGeom prst="rect">
            <a:avLst/>
          </a:prstGeom>
        </p:spPr>
        <p:txBody>
          <a:bodyPr lIns="0" tIns="0" rIns="0" bIns="0" rtlCol="0" anchor="t">
            <a:spAutoFit/>
          </a:bodyPr>
          <a:lstStyle/>
          <a:p>
            <a:pPr marL="0" lvl="0" indent="0" algn="ctr">
              <a:lnSpc>
                <a:spcPts val="6000"/>
              </a:lnSpc>
              <a:spcBef>
                <a:spcPct val="0"/>
              </a:spcBef>
            </a:pPr>
            <a:r>
              <a:rPr lang="it-IT" sz="6000" spc="36" dirty="0">
                <a:solidFill>
                  <a:srgbClr val="505AB8"/>
                </a:solidFill>
                <a:latin typeface="Kompot Slab"/>
                <a:ea typeface="Kompot Slab"/>
                <a:cs typeface="Kompot Slab"/>
                <a:sym typeface="Kompot Slab"/>
              </a:rPr>
              <a:t>CERN TIMELINE</a:t>
            </a:r>
            <a:endParaRPr lang="it-IT" sz="6000" spc="36" noProof="0" dirty="0">
              <a:solidFill>
                <a:srgbClr val="505AB8"/>
              </a:solidFill>
              <a:latin typeface="Kompot Slab"/>
              <a:ea typeface="Kompot Slab"/>
              <a:cs typeface="Kompot Slab"/>
              <a:sym typeface="Kompot Slab"/>
            </a:endParaRPr>
          </a:p>
        </p:txBody>
      </p:sp>
      <p:sp>
        <p:nvSpPr>
          <p:cNvPr id="61" name="TextBox 50">
            <a:extLst>
              <a:ext uri="{FF2B5EF4-FFF2-40B4-BE49-F238E27FC236}">
                <a16:creationId xmlns:a16="http://schemas.microsoft.com/office/drawing/2014/main" id="{93FE8C11-A090-CC44-0F8A-422810F90728}"/>
              </a:ext>
            </a:extLst>
          </p:cNvPr>
          <p:cNvSpPr txBox="1"/>
          <p:nvPr/>
        </p:nvSpPr>
        <p:spPr>
          <a:xfrm>
            <a:off x="1916705" y="4838700"/>
            <a:ext cx="1031558" cy="632457"/>
          </a:xfrm>
          <a:prstGeom prst="rect">
            <a:avLst/>
          </a:prstGeom>
        </p:spPr>
        <p:txBody>
          <a:bodyPr lIns="0" tIns="0" rIns="0" bIns="0" rtlCol="0" anchor="t">
            <a:spAutoFit/>
          </a:bodyPr>
          <a:lstStyle/>
          <a:p>
            <a:pPr marL="0" lvl="0" indent="0" algn="ctr">
              <a:lnSpc>
                <a:spcPts val="5280"/>
              </a:lnSpc>
              <a:spcBef>
                <a:spcPct val="0"/>
              </a:spcBef>
            </a:pPr>
            <a:r>
              <a:rPr lang="it-IT" sz="3300" u="none" strike="noStrike" noProof="0" dirty="0">
                <a:solidFill>
                  <a:srgbClr val="4159C6"/>
                </a:solidFill>
                <a:latin typeface="Kompot Slab"/>
                <a:ea typeface="Kompot Slab"/>
                <a:cs typeface="Kompot Slab"/>
                <a:sym typeface="Kompot Slab"/>
              </a:rPr>
              <a:t>1</a:t>
            </a:r>
            <a:r>
              <a:rPr lang="it-IT" sz="3300" dirty="0">
                <a:solidFill>
                  <a:srgbClr val="4159C6"/>
                </a:solidFill>
                <a:latin typeface="Kompot Slab"/>
                <a:ea typeface="Kompot Slab"/>
                <a:cs typeface="Kompot Slab"/>
                <a:sym typeface="Kompot Slab"/>
              </a:rPr>
              <a:t>995</a:t>
            </a:r>
            <a:endParaRPr lang="it-IT" sz="3300" u="none" strike="noStrike" noProof="0" dirty="0">
              <a:solidFill>
                <a:srgbClr val="4159C6"/>
              </a:solidFill>
              <a:latin typeface="Kompot Slab"/>
              <a:ea typeface="Kompot Slab"/>
              <a:cs typeface="Kompot Slab"/>
              <a:sym typeface="Kompot Slab"/>
            </a:endParaRPr>
          </a:p>
        </p:txBody>
      </p:sp>
      <p:sp>
        <p:nvSpPr>
          <p:cNvPr id="62" name="TextBox 49">
            <a:extLst>
              <a:ext uri="{FF2B5EF4-FFF2-40B4-BE49-F238E27FC236}">
                <a16:creationId xmlns:a16="http://schemas.microsoft.com/office/drawing/2014/main" id="{B1FFE070-40D3-0A21-706C-B93A4462087F}"/>
              </a:ext>
            </a:extLst>
          </p:cNvPr>
          <p:cNvSpPr txBox="1"/>
          <p:nvPr/>
        </p:nvSpPr>
        <p:spPr>
          <a:xfrm>
            <a:off x="1373180" y="2628900"/>
            <a:ext cx="2118608" cy="2359620"/>
          </a:xfrm>
          <a:prstGeom prst="rect">
            <a:avLst/>
          </a:prstGeom>
        </p:spPr>
        <p:txBody>
          <a:bodyPr wrap="square" lIns="0" tIns="0" rIns="0" bIns="0" rtlCol="0" anchor="t">
            <a:spAutoFit/>
          </a:bodyPr>
          <a:lstStyle/>
          <a:p>
            <a:pPr marL="0" lvl="0" indent="0" algn="ctr">
              <a:lnSpc>
                <a:spcPts val="2279"/>
              </a:lnSpc>
              <a:spcBef>
                <a:spcPct val="0"/>
              </a:spcBef>
            </a:pPr>
            <a:r>
              <a:rPr lang="it-IT" sz="1899" dirty="0">
                <a:solidFill>
                  <a:srgbClr val="000000"/>
                </a:solidFill>
                <a:latin typeface="Flatory Slab"/>
                <a:ea typeface="Flatory Slab"/>
                <a:cs typeface="Flatory Slab"/>
                <a:sym typeface="Flatory Slab"/>
              </a:rPr>
              <a:t>Le tecniche di fisica delle particelle trovano applicazione in medicina. Vengono creati i primi atomi di antimateria </a:t>
            </a:r>
            <a:endParaRPr lang="it-IT" sz="1899" noProof="0" dirty="0">
              <a:solidFill>
                <a:srgbClr val="000000"/>
              </a:solidFill>
              <a:latin typeface="Flatory Slab"/>
              <a:ea typeface="Flatory Slab"/>
              <a:cs typeface="Flatory Slab"/>
              <a:sym typeface="Flatory Slab"/>
            </a:endParaRPr>
          </a:p>
        </p:txBody>
      </p:sp>
      <p:sp>
        <p:nvSpPr>
          <p:cNvPr id="65" name="TextBox 49">
            <a:extLst>
              <a:ext uri="{FF2B5EF4-FFF2-40B4-BE49-F238E27FC236}">
                <a16:creationId xmlns:a16="http://schemas.microsoft.com/office/drawing/2014/main" id="{F13E0B9D-0F24-26B5-EC16-4F4ABB21079C}"/>
              </a:ext>
            </a:extLst>
          </p:cNvPr>
          <p:cNvSpPr txBox="1"/>
          <p:nvPr/>
        </p:nvSpPr>
        <p:spPr>
          <a:xfrm>
            <a:off x="5697204" y="2628900"/>
            <a:ext cx="2118608" cy="1474763"/>
          </a:xfrm>
          <a:prstGeom prst="rect">
            <a:avLst/>
          </a:prstGeom>
        </p:spPr>
        <p:txBody>
          <a:bodyPr wrap="square" lIns="0" tIns="0" rIns="0" bIns="0" rtlCol="0" anchor="t">
            <a:spAutoFit/>
          </a:bodyPr>
          <a:lstStyle/>
          <a:p>
            <a:pPr marL="0" lvl="0" indent="0" algn="ctr">
              <a:lnSpc>
                <a:spcPts val="2279"/>
              </a:lnSpc>
              <a:spcBef>
                <a:spcPct val="0"/>
              </a:spcBef>
            </a:pPr>
            <a:r>
              <a:rPr lang="it-IT" sz="1899" dirty="0">
                <a:solidFill>
                  <a:srgbClr val="000000"/>
                </a:solidFill>
                <a:latin typeface="Flatory Slab"/>
                <a:ea typeface="Flatory Slab"/>
                <a:cs typeface="Flatory Slab"/>
                <a:sym typeface="Flatory Slab"/>
              </a:rPr>
              <a:t>Continuano gli studi per un collisionatore lineare compatto (CLIC)</a:t>
            </a:r>
            <a:endParaRPr lang="it-IT" sz="1899" noProof="0" dirty="0">
              <a:solidFill>
                <a:srgbClr val="000000"/>
              </a:solidFill>
              <a:latin typeface="Flatory Slab"/>
              <a:ea typeface="Flatory Slab"/>
              <a:cs typeface="Flatory Slab"/>
              <a:sym typeface="Flatory Slab"/>
            </a:endParaRPr>
          </a:p>
        </p:txBody>
      </p:sp>
      <p:sp>
        <p:nvSpPr>
          <p:cNvPr id="66" name="TextBox 50">
            <a:extLst>
              <a:ext uri="{FF2B5EF4-FFF2-40B4-BE49-F238E27FC236}">
                <a16:creationId xmlns:a16="http://schemas.microsoft.com/office/drawing/2014/main" id="{85D31D24-62F8-4CA2-D8DC-9452BDD7BE61}"/>
              </a:ext>
            </a:extLst>
          </p:cNvPr>
          <p:cNvSpPr txBox="1"/>
          <p:nvPr/>
        </p:nvSpPr>
        <p:spPr>
          <a:xfrm>
            <a:off x="6256494" y="4930529"/>
            <a:ext cx="1031558" cy="632457"/>
          </a:xfrm>
          <a:prstGeom prst="rect">
            <a:avLst/>
          </a:prstGeom>
        </p:spPr>
        <p:txBody>
          <a:bodyPr lIns="0" tIns="0" rIns="0" bIns="0" rtlCol="0" anchor="t">
            <a:spAutoFit/>
          </a:bodyPr>
          <a:lstStyle/>
          <a:p>
            <a:pPr marL="0" lvl="0" indent="0" algn="ctr">
              <a:lnSpc>
                <a:spcPts val="5280"/>
              </a:lnSpc>
              <a:spcBef>
                <a:spcPct val="0"/>
              </a:spcBef>
            </a:pPr>
            <a:r>
              <a:rPr lang="it-IT" sz="3300" u="none" strike="noStrike" noProof="0" dirty="0">
                <a:solidFill>
                  <a:srgbClr val="4159C6"/>
                </a:solidFill>
                <a:latin typeface="Kompot Slab"/>
                <a:ea typeface="Kompot Slab"/>
                <a:cs typeface="Kompot Slab"/>
                <a:sym typeface="Kompot Slab"/>
              </a:rPr>
              <a:t>1</a:t>
            </a:r>
            <a:r>
              <a:rPr lang="it-IT" sz="3300" dirty="0">
                <a:solidFill>
                  <a:srgbClr val="4159C6"/>
                </a:solidFill>
                <a:latin typeface="Kompot Slab"/>
                <a:ea typeface="Kompot Slab"/>
                <a:cs typeface="Kompot Slab"/>
                <a:sym typeface="Kompot Slab"/>
              </a:rPr>
              <a:t>998</a:t>
            </a:r>
            <a:endParaRPr lang="it-IT" sz="3300" u="none" strike="noStrike" noProof="0" dirty="0">
              <a:solidFill>
                <a:srgbClr val="4159C6"/>
              </a:solidFill>
              <a:latin typeface="Kompot Slab"/>
              <a:ea typeface="Kompot Slab"/>
              <a:cs typeface="Kompot Slab"/>
              <a:sym typeface="Kompot Slab"/>
            </a:endParaRPr>
          </a:p>
        </p:txBody>
      </p:sp>
      <p:sp>
        <p:nvSpPr>
          <p:cNvPr id="67" name="TextBox 49">
            <a:extLst>
              <a:ext uri="{FF2B5EF4-FFF2-40B4-BE49-F238E27FC236}">
                <a16:creationId xmlns:a16="http://schemas.microsoft.com/office/drawing/2014/main" id="{EA58A0D4-49BC-8B2E-98D9-39DBAE44B0F7}"/>
              </a:ext>
            </a:extLst>
          </p:cNvPr>
          <p:cNvSpPr txBox="1"/>
          <p:nvPr/>
        </p:nvSpPr>
        <p:spPr>
          <a:xfrm>
            <a:off x="10134353" y="2400300"/>
            <a:ext cx="2118608" cy="2359620"/>
          </a:xfrm>
          <a:prstGeom prst="rect">
            <a:avLst/>
          </a:prstGeom>
        </p:spPr>
        <p:txBody>
          <a:bodyPr wrap="square" lIns="0" tIns="0" rIns="0" bIns="0" rtlCol="0" anchor="t">
            <a:spAutoFit/>
          </a:bodyPr>
          <a:lstStyle/>
          <a:p>
            <a:pPr lvl="0" algn="ctr">
              <a:lnSpc>
                <a:spcPts val="2279"/>
              </a:lnSpc>
              <a:spcBef>
                <a:spcPct val="0"/>
              </a:spcBef>
            </a:pPr>
            <a:r>
              <a:rPr lang="it-IT" sz="1899" noProof="0" dirty="0">
                <a:solidFill>
                  <a:srgbClr val="000000"/>
                </a:solidFill>
                <a:latin typeface="Flatory Slab"/>
                <a:ea typeface="Flatory Slab"/>
                <a:cs typeface="Flatory Slab"/>
                <a:sym typeface="Flatory Slab"/>
              </a:rPr>
              <a:t>S</a:t>
            </a:r>
            <a:r>
              <a:rPr lang="it-IT" sz="1899" dirty="0">
                <a:solidFill>
                  <a:srgbClr val="000000"/>
                </a:solidFill>
                <a:latin typeface="Flatory Slab"/>
                <a:ea typeface="Flatory Slab"/>
                <a:cs typeface="Flatory Slab"/>
                <a:sym typeface="Flatory Slab"/>
              </a:rPr>
              <a:t>i inizia un progetto per sviluppare una rete informatica planetaria mondiale per il trattamento dei dati</a:t>
            </a:r>
            <a:endParaRPr lang="it-IT" sz="1899" noProof="0" dirty="0">
              <a:solidFill>
                <a:srgbClr val="000000"/>
              </a:solidFill>
              <a:latin typeface="Flatory Slab"/>
              <a:ea typeface="Flatory Slab"/>
              <a:cs typeface="Flatory Slab"/>
              <a:sym typeface="Flatory Slab"/>
            </a:endParaRPr>
          </a:p>
        </p:txBody>
      </p:sp>
      <p:sp>
        <p:nvSpPr>
          <p:cNvPr id="68" name="TextBox 50">
            <a:extLst>
              <a:ext uri="{FF2B5EF4-FFF2-40B4-BE49-F238E27FC236}">
                <a16:creationId xmlns:a16="http://schemas.microsoft.com/office/drawing/2014/main" id="{993E6FF3-B2CB-F72C-1BA6-66EA2C3E33CB}"/>
              </a:ext>
            </a:extLst>
          </p:cNvPr>
          <p:cNvSpPr txBox="1"/>
          <p:nvPr/>
        </p:nvSpPr>
        <p:spPr>
          <a:xfrm>
            <a:off x="10677878" y="4907669"/>
            <a:ext cx="1031558" cy="632457"/>
          </a:xfrm>
          <a:prstGeom prst="rect">
            <a:avLst/>
          </a:prstGeom>
        </p:spPr>
        <p:txBody>
          <a:bodyPr lIns="0" tIns="0" rIns="0" bIns="0" rtlCol="0" anchor="t">
            <a:spAutoFit/>
          </a:bodyPr>
          <a:lstStyle/>
          <a:p>
            <a:pPr marL="0" lvl="0" indent="0" algn="ctr">
              <a:lnSpc>
                <a:spcPts val="5280"/>
              </a:lnSpc>
              <a:spcBef>
                <a:spcPct val="0"/>
              </a:spcBef>
            </a:pPr>
            <a:r>
              <a:rPr lang="it-IT" sz="3300" u="none" strike="noStrike" noProof="0" dirty="0">
                <a:solidFill>
                  <a:srgbClr val="4159C6"/>
                </a:solidFill>
                <a:latin typeface="Kompot Slab"/>
                <a:ea typeface="Kompot Slab"/>
                <a:cs typeface="Kompot Slab"/>
                <a:sym typeface="Kompot Slab"/>
              </a:rPr>
              <a:t>1999</a:t>
            </a:r>
          </a:p>
        </p:txBody>
      </p:sp>
      <p:sp>
        <p:nvSpPr>
          <p:cNvPr id="69" name="TextBox 49">
            <a:extLst>
              <a:ext uri="{FF2B5EF4-FFF2-40B4-BE49-F238E27FC236}">
                <a16:creationId xmlns:a16="http://schemas.microsoft.com/office/drawing/2014/main" id="{ACC48A29-EF60-4CA1-402F-03835A0B8300}"/>
              </a:ext>
            </a:extLst>
          </p:cNvPr>
          <p:cNvSpPr txBox="1"/>
          <p:nvPr/>
        </p:nvSpPr>
        <p:spPr>
          <a:xfrm>
            <a:off x="14862687" y="2552700"/>
            <a:ext cx="2118608" cy="2359620"/>
          </a:xfrm>
          <a:prstGeom prst="rect">
            <a:avLst/>
          </a:prstGeom>
        </p:spPr>
        <p:txBody>
          <a:bodyPr wrap="square" lIns="0" tIns="0" rIns="0" bIns="0" rtlCol="0" anchor="t">
            <a:spAutoFit/>
          </a:bodyPr>
          <a:lstStyle/>
          <a:p>
            <a:pPr marL="0" lvl="0" indent="0" algn="ctr">
              <a:lnSpc>
                <a:spcPts val="2279"/>
              </a:lnSpc>
              <a:spcBef>
                <a:spcPct val="0"/>
              </a:spcBef>
            </a:pPr>
            <a:r>
              <a:rPr lang="it-IT" sz="1899" dirty="0">
                <a:solidFill>
                  <a:srgbClr val="000000"/>
                </a:solidFill>
                <a:latin typeface="Flatory Slab"/>
                <a:ea typeface="Flatory Slab"/>
                <a:cs typeface="Flatory Slab"/>
                <a:sym typeface="Flatory Slab"/>
              </a:rPr>
              <a:t>Si ferma il LEP per consentire l’implementazione di LHC. Il trasferimento tecnologico dal CERN alle aziende si accentua</a:t>
            </a:r>
            <a:endParaRPr lang="it-IT" sz="1899" noProof="0" dirty="0">
              <a:solidFill>
                <a:srgbClr val="000000"/>
              </a:solidFill>
              <a:latin typeface="Flatory Slab"/>
              <a:ea typeface="Flatory Slab"/>
              <a:cs typeface="Flatory Slab"/>
              <a:sym typeface="Flatory Slab"/>
            </a:endParaRPr>
          </a:p>
        </p:txBody>
      </p:sp>
      <p:sp>
        <p:nvSpPr>
          <p:cNvPr id="70" name="TextBox 50">
            <a:extLst>
              <a:ext uri="{FF2B5EF4-FFF2-40B4-BE49-F238E27FC236}">
                <a16:creationId xmlns:a16="http://schemas.microsoft.com/office/drawing/2014/main" id="{E6217D96-E204-24D1-4DFC-E205C5F0F3AB}"/>
              </a:ext>
            </a:extLst>
          </p:cNvPr>
          <p:cNvSpPr txBox="1"/>
          <p:nvPr/>
        </p:nvSpPr>
        <p:spPr>
          <a:xfrm>
            <a:off x="15351442" y="4890751"/>
            <a:ext cx="1031558" cy="632457"/>
          </a:xfrm>
          <a:prstGeom prst="rect">
            <a:avLst/>
          </a:prstGeom>
        </p:spPr>
        <p:txBody>
          <a:bodyPr lIns="0" tIns="0" rIns="0" bIns="0" rtlCol="0" anchor="t">
            <a:spAutoFit/>
          </a:bodyPr>
          <a:lstStyle/>
          <a:p>
            <a:pPr marL="0" lvl="0" indent="0" algn="ctr">
              <a:lnSpc>
                <a:spcPts val="5280"/>
              </a:lnSpc>
              <a:spcBef>
                <a:spcPct val="0"/>
              </a:spcBef>
            </a:pPr>
            <a:r>
              <a:rPr lang="it-IT" sz="3300" dirty="0">
                <a:solidFill>
                  <a:srgbClr val="4159C6"/>
                </a:solidFill>
                <a:latin typeface="Kompot Slab"/>
                <a:ea typeface="Kompot Slab"/>
                <a:cs typeface="Kompot Slab"/>
                <a:sym typeface="Kompot Slab"/>
              </a:rPr>
              <a:t>2000</a:t>
            </a:r>
            <a:endParaRPr lang="it-IT" sz="3300" u="none" strike="noStrike" noProof="0" dirty="0">
              <a:solidFill>
                <a:srgbClr val="4159C6"/>
              </a:solidFill>
              <a:latin typeface="Kompot Slab"/>
              <a:ea typeface="Kompot Slab"/>
              <a:cs typeface="Kompot Slab"/>
              <a:sym typeface="Kompot Slab"/>
            </a:endParaRPr>
          </a:p>
        </p:txBody>
      </p:sp>
      <p:sp>
        <p:nvSpPr>
          <p:cNvPr id="71" name="TextBox 49">
            <a:extLst>
              <a:ext uri="{FF2B5EF4-FFF2-40B4-BE49-F238E27FC236}">
                <a16:creationId xmlns:a16="http://schemas.microsoft.com/office/drawing/2014/main" id="{4EA0A157-8E7C-D118-F6F9-BE5F4BBE5870}"/>
              </a:ext>
            </a:extLst>
          </p:cNvPr>
          <p:cNvSpPr txBox="1"/>
          <p:nvPr/>
        </p:nvSpPr>
        <p:spPr>
          <a:xfrm>
            <a:off x="3588711" y="7879432"/>
            <a:ext cx="2118608" cy="1769715"/>
          </a:xfrm>
          <a:prstGeom prst="rect">
            <a:avLst/>
          </a:prstGeom>
        </p:spPr>
        <p:txBody>
          <a:bodyPr wrap="square" lIns="0" tIns="0" rIns="0" bIns="0" rtlCol="0" anchor="t">
            <a:spAutoFit/>
          </a:bodyPr>
          <a:lstStyle/>
          <a:p>
            <a:pPr marL="0" lvl="0" indent="0" algn="ctr">
              <a:lnSpc>
                <a:spcPts val="2279"/>
              </a:lnSpc>
              <a:spcBef>
                <a:spcPct val="0"/>
              </a:spcBef>
            </a:pPr>
            <a:r>
              <a:rPr lang="it-IT" sz="1899" noProof="0" dirty="0">
                <a:solidFill>
                  <a:srgbClr val="000000"/>
                </a:solidFill>
                <a:latin typeface="Flatory Slab"/>
                <a:ea typeface="Flatory Slab"/>
                <a:cs typeface="Flatory Slab"/>
                <a:sym typeface="Flatory Slab"/>
              </a:rPr>
              <a:t>Centinaia di magneti per il grande collisionatore LHC sono pronti per essere installati</a:t>
            </a:r>
          </a:p>
        </p:txBody>
      </p:sp>
      <p:sp>
        <p:nvSpPr>
          <p:cNvPr id="73" name="TextBox 49">
            <a:extLst>
              <a:ext uri="{FF2B5EF4-FFF2-40B4-BE49-F238E27FC236}">
                <a16:creationId xmlns:a16="http://schemas.microsoft.com/office/drawing/2014/main" id="{2F88AF8E-CF46-BBB0-46D1-B2CD61EA9B7F}"/>
              </a:ext>
            </a:extLst>
          </p:cNvPr>
          <p:cNvSpPr txBox="1"/>
          <p:nvPr/>
        </p:nvSpPr>
        <p:spPr>
          <a:xfrm>
            <a:off x="7939792" y="7879432"/>
            <a:ext cx="2118608" cy="294953"/>
          </a:xfrm>
          <a:prstGeom prst="rect">
            <a:avLst/>
          </a:prstGeom>
        </p:spPr>
        <p:txBody>
          <a:bodyPr wrap="square" lIns="0" tIns="0" rIns="0" bIns="0" rtlCol="0" anchor="t">
            <a:spAutoFit/>
          </a:bodyPr>
          <a:lstStyle/>
          <a:p>
            <a:pPr marL="0" lvl="0" indent="0" algn="ctr">
              <a:lnSpc>
                <a:spcPts val="2279"/>
              </a:lnSpc>
              <a:spcBef>
                <a:spcPct val="0"/>
              </a:spcBef>
            </a:pPr>
            <a:r>
              <a:rPr lang="it-IT" sz="1899" noProof="0" dirty="0">
                <a:solidFill>
                  <a:srgbClr val="000000"/>
                </a:solidFill>
                <a:latin typeface="Flatory Slab"/>
                <a:ea typeface="Flatory Slab"/>
                <a:cs typeface="Flatory Slab"/>
                <a:sym typeface="Flatory Slab"/>
              </a:rPr>
              <a:t>Avvio di LHC </a:t>
            </a:r>
          </a:p>
        </p:txBody>
      </p:sp>
      <p:sp>
        <p:nvSpPr>
          <p:cNvPr id="74" name="TextBox 49">
            <a:extLst>
              <a:ext uri="{FF2B5EF4-FFF2-40B4-BE49-F238E27FC236}">
                <a16:creationId xmlns:a16="http://schemas.microsoft.com/office/drawing/2014/main" id="{0ACEFD0F-867D-7DAA-DC07-58F8435E7B37}"/>
              </a:ext>
            </a:extLst>
          </p:cNvPr>
          <p:cNvSpPr txBox="1"/>
          <p:nvPr/>
        </p:nvSpPr>
        <p:spPr>
          <a:xfrm>
            <a:off x="12373176" y="7353300"/>
            <a:ext cx="2118608" cy="1179810"/>
          </a:xfrm>
          <a:prstGeom prst="rect">
            <a:avLst/>
          </a:prstGeom>
        </p:spPr>
        <p:txBody>
          <a:bodyPr wrap="square" lIns="0" tIns="0" rIns="0" bIns="0" rtlCol="0" anchor="t">
            <a:spAutoFit/>
          </a:bodyPr>
          <a:lstStyle/>
          <a:p>
            <a:pPr marL="0" lvl="0" indent="0" algn="ctr">
              <a:lnSpc>
                <a:spcPts val="2279"/>
              </a:lnSpc>
              <a:spcBef>
                <a:spcPct val="0"/>
              </a:spcBef>
            </a:pPr>
            <a:r>
              <a:rPr lang="it-IT" sz="1899" dirty="0">
                <a:solidFill>
                  <a:srgbClr val="000000"/>
                </a:solidFill>
                <a:latin typeface="Flatory Slab"/>
                <a:ea typeface="Flatory Slab"/>
                <a:cs typeface="Flatory Slab"/>
                <a:sym typeface="Flatory Slab"/>
              </a:rPr>
              <a:t>8 TeV di energia di collisione. Scoperta del bosone di Higgs</a:t>
            </a:r>
            <a:endParaRPr lang="it-IT" sz="1899" noProof="0" dirty="0">
              <a:solidFill>
                <a:srgbClr val="000000"/>
              </a:solidFill>
              <a:latin typeface="Flatory Slab"/>
              <a:ea typeface="Flatory Slab"/>
              <a:cs typeface="Flatory Slab"/>
              <a:sym typeface="Flatory Slab"/>
            </a:endParaRPr>
          </a:p>
        </p:txBody>
      </p:sp>
      <p:pic>
        <p:nvPicPr>
          <p:cNvPr id="13314" name="Picture 2">
            <a:extLst>
              <a:ext uri="{FF2B5EF4-FFF2-40B4-BE49-F238E27FC236}">
                <a16:creationId xmlns:a16="http://schemas.microsoft.com/office/drawing/2014/main" id="{BF16FD2E-4195-59B1-7424-880031A75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4513" y="8565336"/>
            <a:ext cx="161925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892431DF-BCE3-32E5-9335-E94C232AE5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0" y="8572500"/>
            <a:ext cx="1619250"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795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963350" y="-884855"/>
            <a:ext cx="8345572" cy="8345572"/>
          </a:xfrm>
          <a:custGeom>
            <a:avLst/>
            <a:gdLst/>
            <a:ahLst/>
            <a:cxnLst/>
            <a:rect l="l" t="t" r="r" b="b"/>
            <a:pathLst>
              <a:path w="8345572" h="8345572">
                <a:moveTo>
                  <a:pt x="0" y="0"/>
                </a:moveTo>
                <a:lnTo>
                  <a:pt x="8345572" y="0"/>
                </a:lnTo>
                <a:lnTo>
                  <a:pt x="8345572" y="8345572"/>
                </a:lnTo>
                <a:lnTo>
                  <a:pt x="0" y="8345572"/>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it-IT" noProof="0" dirty="0"/>
          </a:p>
        </p:txBody>
      </p:sp>
      <p:sp>
        <p:nvSpPr>
          <p:cNvPr id="3" name="TextBox 3"/>
          <p:cNvSpPr txBox="1"/>
          <p:nvPr/>
        </p:nvSpPr>
        <p:spPr>
          <a:xfrm>
            <a:off x="7162800" y="190500"/>
            <a:ext cx="10820400" cy="2777492"/>
          </a:xfrm>
          <a:prstGeom prst="rect">
            <a:avLst/>
          </a:prstGeom>
        </p:spPr>
        <p:txBody>
          <a:bodyPr wrap="square" lIns="0" tIns="0" rIns="0" bIns="0" rtlCol="0" anchor="t">
            <a:spAutoFit/>
          </a:bodyPr>
          <a:lstStyle/>
          <a:p>
            <a:pPr marL="0" lvl="0" indent="0" algn="ctr">
              <a:lnSpc>
                <a:spcPts val="7112"/>
              </a:lnSpc>
              <a:spcBef>
                <a:spcPct val="0"/>
              </a:spcBef>
            </a:pPr>
            <a:r>
              <a:rPr lang="it-IT" sz="7112" spc="42" dirty="0">
                <a:solidFill>
                  <a:srgbClr val="505AB8"/>
                </a:solidFill>
                <a:latin typeface="Kompot Slab"/>
                <a:ea typeface="Kompot Slab"/>
                <a:cs typeface="Kompot Slab"/>
                <a:sym typeface="Kompot Slab"/>
              </a:rPr>
              <a:t>ESEMPI di ricadute tecnologiche della ricerca </a:t>
            </a:r>
            <a:r>
              <a:rPr lang="it-IT" sz="7112" spc="42" dirty="0" err="1">
                <a:solidFill>
                  <a:srgbClr val="505AB8"/>
                </a:solidFill>
                <a:latin typeface="Kompot Slab"/>
                <a:ea typeface="Kompot Slab"/>
                <a:cs typeface="Kompot Slab"/>
                <a:sym typeface="Kompot Slab"/>
              </a:rPr>
              <a:t>cern</a:t>
            </a:r>
            <a:r>
              <a:rPr lang="it-IT" sz="7112" spc="42" dirty="0">
                <a:solidFill>
                  <a:srgbClr val="505AB8"/>
                </a:solidFill>
                <a:latin typeface="Kompot Slab"/>
                <a:ea typeface="Kompot Slab"/>
                <a:cs typeface="Kompot Slab"/>
                <a:sym typeface="Kompot Slab"/>
              </a:rPr>
              <a:t> </a:t>
            </a:r>
            <a:endParaRPr lang="it-IT" sz="7112" spc="42" noProof="0" dirty="0">
              <a:solidFill>
                <a:srgbClr val="505AB8"/>
              </a:solidFill>
              <a:latin typeface="Kompot Slab"/>
              <a:ea typeface="Kompot Slab"/>
              <a:cs typeface="Kompot Slab"/>
              <a:sym typeface="Kompot Slab"/>
            </a:endParaRPr>
          </a:p>
        </p:txBody>
      </p:sp>
      <p:sp>
        <p:nvSpPr>
          <p:cNvPr id="4" name="AutoShape 4"/>
          <p:cNvSpPr/>
          <p:nvPr/>
        </p:nvSpPr>
        <p:spPr>
          <a:xfrm>
            <a:off x="449955" y="6784845"/>
            <a:ext cx="4877563" cy="3263712"/>
          </a:xfrm>
          <a:prstGeom prst="rect">
            <a:avLst/>
          </a:prstGeom>
          <a:solidFill>
            <a:srgbClr val="C9CDFC"/>
          </a:solidFill>
          <a:ln w="38100" cap="sq">
            <a:solidFill>
              <a:srgbClr val="525CBF"/>
            </a:solidFill>
            <a:prstDash val="solid"/>
            <a:miter/>
          </a:ln>
        </p:spPr>
        <p:txBody>
          <a:bodyPr/>
          <a:lstStyle/>
          <a:p>
            <a:endParaRPr lang="it-IT" noProof="0" dirty="0"/>
          </a:p>
        </p:txBody>
      </p:sp>
      <p:sp>
        <p:nvSpPr>
          <p:cNvPr id="5" name="AutoShape 5"/>
          <p:cNvSpPr/>
          <p:nvPr/>
        </p:nvSpPr>
        <p:spPr>
          <a:xfrm>
            <a:off x="304800" y="6591300"/>
            <a:ext cx="4877563" cy="3304857"/>
          </a:xfrm>
          <a:prstGeom prst="rect">
            <a:avLst/>
          </a:prstGeom>
          <a:solidFill>
            <a:srgbClr val="FFFFFF"/>
          </a:solidFill>
          <a:ln w="38100" cap="sq">
            <a:solidFill>
              <a:srgbClr val="525CBF"/>
            </a:solidFill>
            <a:prstDash val="solid"/>
            <a:miter/>
          </a:ln>
        </p:spPr>
        <p:txBody>
          <a:bodyPr/>
          <a:lstStyle/>
          <a:p>
            <a:endParaRPr lang="it-IT" noProof="0" dirty="0"/>
          </a:p>
        </p:txBody>
      </p:sp>
      <p:sp>
        <p:nvSpPr>
          <p:cNvPr id="6" name="AutoShape 6"/>
          <p:cNvSpPr/>
          <p:nvPr/>
        </p:nvSpPr>
        <p:spPr>
          <a:xfrm>
            <a:off x="6698355" y="6756588"/>
            <a:ext cx="4877563" cy="3263712"/>
          </a:xfrm>
          <a:prstGeom prst="rect">
            <a:avLst/>
          </a:prstGeom>
          <a:solidFill>
            <a:srgbClr val="C9CDFC"/>
          </a:solidFill>
          <a:ln w="38100" cap="sq">
            <a:solidFill>
              <a:srgbClr val="525CBF"/>
            </a:solidFill>
            <a:prstDash val="solid"/>
            <a:miter/>
          </a:ln>
        </p:spPr>
        <p:txBody>
          <a:bodyPr/>
          <a:lstStyle/>
          <a:p>
            <a:endParaRPr lang="it-IT" noProof="0" dirty="0"/>
          </a:p>
        </p:txBody>
      </p:sp>
      <p:sp>
        <p:nvSpPr>
          <p:cNvPr id="7" name="AutoShape 7"/>
          <p:cNvSpPr/>
          <p:nvPr/>
        </p:nvSpPr>
        <p:spPr>
          <a:xfrm>
            <a:off x="6553200" y="6570289"/>
            <a:ext cx="4877563" cy="3304857"/>
          </a:xfrm>
          <a:prstGeom prst="rect">
            <a:avLst/>
          </a:prstGeom>
          <a:solidFill>
            <a:srgbClr val="FFFFFF"/>
          </a:solidFill>
          <a:ln w="38100" cap="sq">
            <a:solidFill>
              <a:srgbClr val="525CBF"/>
            </a:solidFill>
            <a:prstDash val="solid"/>
            <a:miter/>
          </a:ln>
        </p:spPr>
        <p:txBody>
          <a:bodyPr/>
          <a:lstStyle/>
          <a:p>
            <a:endParaRPr lang="it-IT" noProof="0" dirty="0"/>
          </a:p>
        </p:txBody>
      </p:sp>
      <p:sp>
        <p:nvSpPr>
          <p:cNvPr id="8" name="AutoShape 8"/>
          <p:cNvSpPr/>
          <p:nvPr/>
        </p:nvSpPr>
        <p:spPr>
          <a:xfrm>
            <a:off x="12648437" y="6701399"/>
            <a:ext cx="4877563" cy="3263712"/>
          </a:xfrm>
          <a:prstGeom prst="rect">
            <a:avLst/>
          </a:prstGeom>
          <a:solidFill>
            <a:srgbClr val="C9CDFC"/>
          </a:solidFill>
          <a:ln w="38100" cap="sq">
            <a:solidFill>
              <a:srgbClr val="525CBF"/>
            </a:solidFill>
            <a:prstDash val="solid"/>
            <a:miter/>
          </a:ln>
        </p:spPr>
        <p:txBody>
          <a:bodyPr/>
          <a:lstStyle/>
          <a:p>
            <a:endParaRPr lang="it-IT" noProof="0" dirty="0"/>
          </a:p>
        </p:txBody>
      </p:sp>
      <p:sp>
        <p:nvSpPr>
          <p:cNvPr id="9" name="AutoShape 9"/>
          <p:cNvSpPr/>
          <p:nvPr/>
        </p:nvSpPr>
        <p:spPr>
          <a:xfrm>
            <a:off x="12503282" y="6515100"/>
            <a:ext cx="4877563" cy="3304857"/>
          </a:xfrm>
          <a:prstGeom prst="rect">
            <a:avLst/>
          </a:prstGeom>
          <a:solidFill>
            <a:srgbClr val="FFFFFF"/>
          </a:solidFill>
          <a:ln w="38100" cap="sq">
            <a:solidFill>
              <a:srgbClr val="525CBF"/>
            </a:solidFill>
            <a:prstDash val="solid"/>
            <a:miter/>
          </a:ln>
        </p:spPr>
        <p:txBody>
          <a:bodyPr/>
          <a:lstStyle/>
          <a:p>
            <a:endParaRPr lang="it-IT" noProof="0" dirty="0"/>
          </a:p>
        </p:txBody>
      </p:sp>
      <p:sp>
        <p:nvSpPr>
          <p:cNvPr id="10" name="TextBox 10"/>
          <p:cNvSpPr txBox="1"/>
          <p:nvPr/>
        </p:nvSpPr>
        <p:spPr>
          <a:xfrm>
            <a:off x="6777797" y="6743700"/>
            <a:ext cx="4499803" cy="3117648"/>
          </a:xfrm>
          <a:prstGeom prst="rect">
            <a:avLst/>
          </a:prstGeom>
        </p:spPr>
        <p:txBody>
          <a:bodyPr wrap="square" lIns="0" tIns="0" rIns="0" bIns="0" rtlCol="0" anchor="t">
            <a:spAutoFit/>
          </a:bodyPr>
          <a:lstStyle/>
          <a:p>
            <a:pPr marL="0" lvl="0" indent="0" algn="ctr">
              <a:lnSpc>
                <a:spcPts val="2745"/>
              </a:lnSpc>
              <a:spcBef>
                <a:spcPct val="0"/>
              </a:spcBef>
            </a:pPr>
            <a:r>
              <a:rPr lang="it-IT" sz="2287" b="1" dirty="0">
                <a:solidFill>
                  <a:srgbClr val="000000"/>
                </a:solidFill>
                <a:latin typeface="Flatory Slab Medium"/>
                <a:ea typeface="Flatory Slab Medium"/>
                <a:cs typeface="Flatory Slab Medium"/>
                <a:sym typeface="Flatory Slab Medium"/>
              </a:rPr>
              <a:t>L’enorme energia richiesta nei collimatori LHC </a:t>
            </a:r>
            <a:r>
              <a:rPr lang="it-IT" sz="2287" b="1" noProof="0" dirty="0">
                <a:solidFill>
                  <a:srgbClr val="000000"/>
                </a:solidFill>
                <a:latin typeface="Flatory Slab Medium"/>
                <a:ea typeface="Flatory Slab Medium"/>
                <a:cs typeface="Flatory Slab Medium"/>
                <a:sym typeface="Flatory Slab Medium"/>
              </a:rPr>
              <a:t>ha stimolato la ricerca per nuovi materiali con gran</a:t>
            </a:r>
            <a:r>
              <a:rPr lang="it-IT" sz="2287" b="1" dirty="0">
                <a:solidFill>
                  <a:srgbClr val="000000"/>
                </a:solidFill>
                <a:latin typeface="Flatory Slab Medium"/>
                <a:ea typeface="Flatory Slab Medium"/>
                <a:cs typeface="Flatory Slab Medium"/>
                <a:sym typeface="Flatory Slab Medium"/>
              </a:rPr>
              <a:t>de conduttività elettrica e termica, minimo coefficiente di espansione termica, quali i materiali compositi a matrice metallica/ceramica (</a:t>
            </a:r>
            <a:r>
              <a:rPr lang="it-IT" sz="2287" b="1" dirty="0" err="1">
                <a:solidFill>
                  <a:srgbClr val="000000"/>
                </a:solidFill>
                <a:latin typeface="Flatory Slab Medium"/>
                <a:ea typeface="Flatory Slab Medium"/>
                <a:cs typeface="Flatory Slab Medium"/>
                <a:sym typeface="Flatory Slab Medium"/>
              </a:rPr>
              <a:t>MoGr</a:t>
            </a:r>
            <a:r>
              <a:rPr lang="it-IT" sz="2287" b="1" dirty="0">
                <a:solidFill>
                  <a:srgbClr val="000000"/>
                </a:solidFill>
                <a:latin typeface="Flatory Slab Medium"/>
                <a:ea typeface="Flatory Slab Medium"/>
                <a:cs typeface="Flatory Slab Medium"/>
                <a:sym typeface="Flatory Slab Medium"/>
              </a:rPr>
              <a:t> e </a:t>
            </a:r>
            <a:r>
              <a:rPr lang="it-IT" sz="2287" b="1" dirty="0" err="1">
                <a:solidFill>
                  <a:srgbClr val="000000"/>
                </a:solidFill>
                <a:latin typeface="Flatory Slab Medium"/>
                <a:ea typeface="Flatory Slab Medium"/>
                <a:cs typeface="Flatory Slab Medium"/>
                <a:sym typeface="Flatory Slab Medium"/>
              </a:rPr>
              <a:t>AlGr</a:t>
            </a:r>
            <a:r>
              <a:rPr lang="it-IT" sz="2287" b="1" dirty="0">
                <a:solidFill>
                  <a:srgbClr val="000000"/>
                </a:solidFill>
                <a:latin typeface="Flatory Slab Medium"/>
                <a:ea typeface="Flatory Slab Medium"/>
                <a:cs typeface="Flatory Slab Medium"/>
                <a:sym typeface="Flatory Slab Medium"/>
              </a:rPr>
              <a:t>), con diverse applicazioni</a:t>
            </a:r>
            <a:endParaRPr lang="it-IT" sz="2287" b="1" noProof="0" dirty="0">
              <a:solidFill>
                <a:srgbClr val="000000"/>
              </a:solidFill>
              <a:latin typeface="Flatory Slab Medium"/>
              <a:ea typeface="Flatory Slab Medium"/>
              <a:cs typeface="Flatory Slab Medium"/>
              <a:sym typeface="Flatory Slab Medium"/>
            </a:endParaRPr>
          </a:p>
        </p:txBody>
      </p:sp>
      <p:sp>
        <p:nvSpPr>
          <p:cNvPr id="11" name="Freeform 11"/>
          <p:cNvSpPr/>
          <p:nvPr/>
        </p:nvSpPr>
        <p:spPr>
          <a:xfrm rot="-7357492">
            <a:off x="1780182" y="1967821"/>
            <a:ext cx="2858507" cy="2640221"/>
          </a:xfrm>
          <a:custGeom>
            <a:avLst/>
            <a:gdLst/>
            <a:ahLst/>
            <a:cxnLst/>
            <a:rect l="l" t="t" r="r" b="b"/>
            <a:pathLst>
              <a:path w="2858507" h="2640221">
                <a:moveTo>
                  <a:pt x="0" y="0"/>
                </a:moveTo>
                <a:lnTo>
                  <a:pt x="2858508" y="0"/>
                </a:lnTo>
                <a:lnTo>
                  <a:pt x="2858508" y="2640221"/>
                </a:lnTo>
                <a:lnTo>
                  <a:pt x="0" y="26402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noProof="0" dirty="0"/>
          </a:p>
        </p:txBody>
      </p:sp>
      <p:sp>
        <p:nvSpPr>
          <p:cNvPr id="12" name="TextBox 12"/>
          <p:cNvSpPr txBox="1"/>
          <p:nvPr/>
        </p:nvSpPr>
        <p:spPr>
          <a:xfrm>
            <a:off x="526155" y="6867900"/>
            <a:ext cx="4503045" cy="2078902"/>
          </a:xfrm>
          <a:prstGeom prst="rect">
            <a:avLst/>
          </a:prstGeom>
        </p:spPr>
        <p:txBody>
          <a:bodyPr wrap="square" lIns="0" tIns="0" rIns="0" bIns="0" rtlCol="0" anchor="t">
            <a:spAutoFit/>
          </a:bodyPr>
          <a:lstStyle/>
          <a:p>
            <a:pPr algn="ctr">
              <a:lnSpc>
                <a:spcPts val="2745"/>
              </a:lnSpc>
            </a:pPr>
            <a:r>
              <a:rPr lang="it-IT" sz="2287" b="1" dirty="0">
                <a:solidFill>
                  <a:srgbClr val="000000"/>
                </a:solidFill>
                <a:latin typeface="Flatory Slab Medium"/>
                <a:ea typeface="Flatory Slab Medium"/>
                <a:cs typeface="Flatory Slab Medium"/>
                <a:sym typeface="Flatory Slab Medium"/>
              </a:rPr>
              <a:t>Nel 2017 la sezione CERN_MEDICIS produce radioisotopi per la ricerca medica, la diagnosi del cancro, malattie cardiache, e per la radioterapia di precisione</a:t>
            </a:r>
            <a:endParaRPr lang="it-IT" sz="2287" b="1" noProof="0" dirty="0">
              <a:solidFill>
                <a:srgbClr val="000000"/>
              </a:solidFill>
              <a:latin typeface="Flatory Slab Medium"/>
              <a:ea typeface="Flatory Slab Medium"/>
              <a:cs typeface="Flatory Slab Medium"/>
              <a:sym typeface="Flatory Slab Medium"/>
            </a:endParaRPr>
          </a:p>
        </p:txBody>
      </p:sp>
      <p:sp>
        <p:nvSpPr>
          <p:cNvPr id="13" name="TextBox 13"/>
          <p:cNvSpPr txBox="1"/>
          <p:nvPr/>
        </p:nvSpPr>
        <p:spPr>
          <a:xfrm>
            <a:off x="12686537" y="6743700"/>
            <a:ext cx="4534663" cy="2425151"/>
          </a:xfrm>
          <a:prstGeom prst="rect">
            <a:avLst/>
          </a:prstGeom>
        </p:spPr>
        <p:txBody>
          <a:bodyPr wrap="square" lIns="0" tIns="0" rIns="0" bIns="0" rtlCol="0" anchor="t">
            <a:spAutoFit/>
          </a:bodyPr>
          <a:lstStyle/>
          <a:p>
            <a:pPr marL="0" lvl="0" indent="0" algn="ctr">
              <a:lnSpc>
                <a:spcPts val="2745"/>
              </a:lnSpc>
              <a:spcBef>
                <a:spcPct val="0"/>
              </a:spcBef>
            </a:pPr>
            <a:r>
              <a:rPr lang="it-IT" sz="2287" b="1" dirty="0">
                <a:solidFill>
                  <a:srgbClr val="000000"/>
                </a:solidFill>
                <a:latin typeface="Flatory Slab Medium"/>
                <a:ea typeface="Flatory Slab Medium"/>
                <a:cs typeface="Flatory Slab Medium"/>
                <a:sym typeface="Flatory Slab Medium"/>
              </a:rPr>
              <a:t>L’esigenza di trattamenti galvanici innovativi per grandi componenti, sui contatti elettrici, nelle camere a vuoto,  in grado di garantire uniformità di spessori ed estrema purezza e pulizia</a:t>
            </a:r>
            <a:endParaRPr lang="it-IT" sz="2287" b="1" noProof="0" dirty="0">
              <a:solidFill>
                <a:srgbClr val="000000"/>
              </a:solidFill>
              <a:latin typeface="Flatory Slab Medium"/>
              <a:ea typeface="Flatory Slab Medium"/>
              <a:cs typeface="Flatory Slab Medium"/>
              <a:sym typeface="Flatory Slab Medium"/>
            </a:endParaRPr>
          </a:p>
        </p:txBody>
      </p:sp>
      <p:sp>
        <p:nvSpPr>
          <p:cNvPr id="14" name="AutoShape 4">
            <a:extLst>
              <a:ext uri="{FF2B5EF4-FFF2-40B4-BE49-F238E27FC236}">
                <a16:creationId xmlns:a16="http://schemas.microsoft.com/office/drawing/2014/main" id="{829FBC24-0C9F-BB68-D387-2A6BB5C2096C}"/>
              </a:ext>
            </a:extLst>
          </p:cNvPr>
          <p:cNvSpPr/>
          <p:nvPr/>
        </p:nvSpPr>
        <p:spPr>
          <a:xfrm>
            <a:off x="6698355" y="3140843"/>
            <a:ext cx="4877563" cy="3263712"/>
          </a:xfrm>
          <a:prstGeom prst="rect">
            <a:avLst/>
          </a:prstGeom>
          <a:solidFill>
            <a:srgbClr val="C9CDFC"/>
          </a:solidFill>
          <a:ln w="38100" cap="sq">
            <a:solidFill>
              <a:srgbClr val="525CBF"/>
            </a:solidFill>
            <a:prstDash val="solid"/>
            <a:miter/>
          </a:ln>
        </p:spPr>
        <p:txBody>
          <a:bodyPr/>
          <a:lstStyle/>
          <a:p>
            <a:endParaRPr lang="it-IT" noProof="0" dirty="0"/>
          </a:p>
        </p:txBody>
      </p:sp>
      <p:sp>
        <p:nvSpPr>
          <p:cNvPr id="15" name="AutoShape 5">
            <a:extLst>
              <a:ext uri="{FF2B5EF4-FFF2-40B4-BE49-F238E27FC236}">
                <a16:creationId xmlns:a16="http://schemas.microsoft.com/office/drawing/2014/main" id="{A8F969B8-A63E-8365-7467-E7A8FF2644B3}"/>
              </a:ext>
            </a:extLst>
          </p:cNvPr>
          <p:cNvSpPr/>
          <p:nvPr/>
        </p:nvSpPr>
        <p:spPr>
          <a:xfrm>
            <a:off x="6553200" y="2947298"/>
            <a:ext cx="4877563" cy="3304857"/>
          </a:xfrm>
          <a:prstGeom prst="rect">
            <a:avLst/>
          </a:prstGeom>
          <a:solidFill>
            <a:srgbClr val="FFFFFF"/>
          </a:solidFill>
          <a:ln w="38100" cap="sq">
            <a:solidFill>
              <a:srgbClr val="525CBF"/>
            </a:solidFill>
            <a:prstDash val="solid"/>
            <a:miter/>
          </a:ln>
        </p:spPr>
        <p:txBody>
          <a:bodyPr/>
          <a:lstStyle/>
          <a:p>
            <a:endParaRPr lang="it-IT" noProof="0" dirty="0"/>
          </a:p>
        </p:txBody>
      </p:sp>
      <p:sp>
        <p:nvSpPr>
          <p:cNvPr id="16" name="TextBox 12">
            <a:extLst>
              <a:ext uri="{FF2B5EF4-FFF2-40B4-BE49-F238E27FC236}">
                <a16:creationId xmlns:a16="http://schemas.microsoft.com/office/drawing/2014/main" id="{DB041144-4B48-753F-659E-9D71D6CD38A3}"/>
              </a:ext>
            </a:extLst>
          </p:cNvPr>
          <p:cNvSpPr txBox="1"/>
          <p:nvPr/>
        </p:nvSpPr>
        <p:spPr>
          <a:xfrm>
            <a:off x="6698355" y="3092652"/>
            <a:ext cx="4579245" cy="3117648"/>
          </a:xfrm>
          <a:prstGeom prst="rect">
            <a:avLst/>
          </a:prstGeom>
        </p:spPr>
        <p:txBody>
          <a:bodyPr wrap="square" lIns="0" tIns="0" rIns="0" bIns="0" rtlCol="0" anchor="t">
            <a:spAutoFit/>
          </a:bodyPr>
          <a:lstStyle/>
          <a:p>
            <a:pPr algn="ctr">
              <a:lnSpc>
                <a:spcPts val="2745"/>
              </a:lnSpc>
            </a:pPr>
            <a:r>
              <a:rPr lang="it-IT" sz="2287" b="1" noProof="0" dirty="0">
                <a:solidFill>
                  <a:srgbClr val="000000"/>
                </a:solidFill>
                <a:latin typeface="Flatory Slab Medium"/>
                <a:ea typeface="Flatory Slab Medium"/>
                <a:cs typeface="Flatory Slab Medium"/>
                <a:sym typeface="Flatory Slab Medium"/>
              </a:rPr>
              <a:t>L’invenzione del World Wide Web</a:t>
            </a:r>
            <a:r>
              <a:rPr lang="it-IT" sz="2287" b="1" dirty="0">
                <a:solidFill>
                  <a:srgbClr val="000000"/>
                </a:solidFill>
                <a:latin typeface="Flatory Slab Medium"/>
                <a:ea typeface="Flatory Slab Medium"/>
                <a:cs typeface="Flatory Slab Medium"/>
                <a:sym typeface="Flatory Slab Medium"/>
              </a:rPr>
              <a:t>, nato dall’idea di Tim Bernes –Lee per condividere velocemente grandi quantità di dati scientifici prodotti dagli esperimenti del CERN, ha determinato una rivoluzione che ha inciso sul nostro quotidiano</a:t>
            </a:r>
            <a:endParaRPr lang="it-IT" sz="2287" b="1" noProof="0" dirty="0">
              <a:solidFill>
                <a:srgbClr val="000000"/>
              </a:solidFill>
              <a:latin typeface="Flatory Slab Medium"/>
              <a:ea typeface="Flatory Slab Medium"/>
              <a:cs typeface="Flatory Slab Medium"/>
              <a:sym typeface="Flatory Slab Medium"/>
            </a:endParaRPr>
          </a:p>
        </p:txBody>
      </p:sp>
      <p:sp>
        <p:nvSpPr>
          <p:cNvPr id="17" name="AutoShape 4">
            <a:extLst>
              <a:ext uri="{FF2B5EF4-FFF2-40B4-BE49-F238E27FC236}">
                <a16:creationId xmlns:a16="http://schemas.microsoft.com/office/drawing/2014/main" id="{50612B37-695D-5B04-609B-2F7B71DFCBDF}"/>
              </a:ext>
            </a:extLst>
          </p:cNvPr>
          <p:cNvSpPr/>
          <p:nvPr/>
        </p:nvSpPr>
        <p:spPr>
          <a:xfrm>
            <a:off x="12686537" y="3140843"/>
            <a:ext cx="4877563" cy="3263712"/>
          </a:xfrm>
          <a:prstGeom prst="rect">
            <a:avLst/>
          </a:prstGeom>
          <a:solidFill>
            <a:srgbClr val="C9CDFC"/>
          </a:solidFill>
          <a:ln w="38100" cap="sq">
            <a:solidFill>
              <a:srgbClr val="525CBF"/>
            </a:solidFill>
            <a:prstDash val="solid"/>
            <a:miter/>
          </a:ln>
        </p:spPr>
        <p:txBody>
          <a:bodyPr/>
          <a:lstStyle/>
          <a:p>
            <a:endParaRPr lang="it-IT" noProof="0" dirty="0"/>
          </a:p>
        </p:txBody>
      </p:sp>
      <p:sp>
        <p:nvSpPr>
          <p:cNvPr id="18" name="AutoShape 5">
            <a:extLst>
              <a:ext uri="{FF2B5EF4-FFF2-40B4-BE49-F238E27FC236}">
                <a16:creationId xmlns:a16="http://schemas.microsoft.com/office/drawing/2014/main" id="{5CFFCA1D-5790-ECC5-F968-835F7E6F6DCF}"/>
              </a:ext>
            </a:extLst>
          </p:cNvPr>
          <p:cNvSpPr/>
          <p:nvPr/>
        </p:nvSpPr>
        <p:spPr>
          <a:xfrm>
            <a:off x="12541382" y="2947298"/>
            <a:ext cx="4877563" cy="3304857"/>
          </a:xfrm>
          <a:prstGeom prst="rect">
            <a:avLst/>
          </a:prstGeom>
          <a:solidFill>
            <a:srgbClr val="FFFFFF"/>
          </a:solidFill>
          <a:ln w="38100" cap="sq">
            <a:solidFill>
              <a:srgbClr val="525CBF"/>
            </a:solidFill>
            <a:prstDash val="solid"/>
            <a:miter/>
          </a:ln>
        </p:spPr>
        <p:txBody>
          <a:bodyPr/>
          <a:lstStyle/>
          <a:p>
            <a:endParaRPr lang="it-IT" noProof="0" dirty="0"/>
          </a:p>
        </p:txBody>
      </p:sp>
      <p:sp>
        <p:nvSpPr>
          <p:cNvPr id="19" name="TextBox 12">
            <a:extLst>
              <a:ext uri="{FF2B5EF4-FFF2-40B4-BE49-F238E27FC236}">
                <a16:creationId xmlns:a16="http://schemas.microsoft.com/office/drawing/2014/main" id="{E6042EBD-D1DB-3300-6C2B-D141217A5551}"/>
              </a:ext>
            </a:extLst>
          </p:cNvPr>
          <p:cNvSpPr txBox="1"/>
          <p:nvPr/>
        </p:nvSpPr>
        <p:spPr>
          <a:xfrm>
            <a:off x="12686537" y="3092652"/>
            <a:ext cx="4579245" cy="2425151"/>
          </a:xfrm>
          <a:prstGeom prst="rect">
            <a:avLst/>
          </a:prstGeom>
        </p:spPr>
        <p:txBody>
          <a:bodyPr wrap="square" lIns="0" tIns="0" rIns="0" bIns="0" rtlCol="0" anchor="t">
            <a:spAutoFit/>
          </a:bodyPr>
          <a:lstStyle/>
          <a:p>
            <a:pPr algn="ctr">
              <a:lnSpc>
                <a:spcPts val="2745"/>
              </a:lnSpc>
            </a:pPr>
            <a:r>
              <a:rPr lang="it-IT" sz="2287" b="1" dirty="0">
                <a:solidFill>
                  <a:srgbClr val="000000"/>
                </a:solidFill>
                <a:latin typeface="Flatory Slab Medium"/>
                <a:ea typeface="Flatory Slab Medium"/>
                <a:cs typeface="Flatory Slab Medium"/>
                <a:sym typeface="Flatory Slab Medium"/>
              </a:rPr>
              <a:t>La realizzazione di magneti superconduttori e di </a:t>
            </a:r>
            <a:r>
              <a:rPr lang="it-IT" sz="2287" b="1" dirty="0" err="1">
                <a:solidFill>
                  <a:srgbClr val="000000"/>
                </a:solidFill>
                <a:latin typeface="Flatory Slab Medium"/>
                <a:ea typeface="Flatory Slab Medium"/>
                <a:cs typeface="Flatory Slab Medium"/>
                <a:sym typeface="Flatory Slab Medium"/>
              </a:rPr>
              <a:t>supermagneti</a:t>
            </a:r>
            <a:r>
              <a:rPr lang="it-IT" sz="2287" b="1" dirty="0">
                <a:solidFill>
                  <a:srgbClr val="000000"/>
                </a:solidFill>
                <a:latin typeface="Flatory Slab Medium"/>
                <a:ea typeface="Flatory Slab Medium"/>
                <a:cs typeface="Flatory Slab Medium"/>
                <a:sym typeface="Flatory Slab Medium"/>
              </a:rPr>
              <a:t> hanno aperto la strada verso la fusione nucleare e nuove frontiere nella produzione di energia pulita</a:t>
            </a:r>
            <a:endParaRPr lang="it-IT" sz="2287" b="1" noProof="0" dirty="0">
              <a:solidFill>
                <a:srgbClr val="000000"/>
              </a:solidFill>
              <a:latin typeface="Flatory Slab Medium"/>
              <a:ea typeface="Flatory Slab Medium"/>
              <a:cs typeface="Flatory Slab Medium"/>
              <a:sym typeface="Flatory Slab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a:off x="-243538" y="-216479"/>
            <a:ext cx="9087234" cy="10719957"/>
            <a:chOff x="0" y="0"/>
            <a:chExt cx="2393346" cy="2823363"/>
          </a:xfrm>
        </p:grpSpPr>
        <p:sp>
          <p:nvSpPr>
            <p:cNvPr id="3" name="Freeform 3"/>
            <p:cNvSpPr/>
            <p:nvPr/>
          </p:nvSpPr>
          <p:spPr>
            <a:xfrm>
              <a:off x="0" y="0"/>
              <a:ext cx="2393346" cy="2823363"/>
            </a:xfrm>
            <a:custGeom>
              <a:avLst/>
              <a:gdLst/>
              <a:ahLst/>
              <a:cxnLst/>
              <a:rect l="l" t="t" r="r" b="b"/>
              <a:pathLst>
                <a:path w="2393346" h="2823363">
                  <a:moveTo>
                    <a:pt x="0" y="0"/>
                  </a:moveTo>
                  <a:lnTo>
                    <a:pt x="2393346" y="0"/>
                  </a:lnTo>
                  <a:lnTo>
                    <a:pt x="2393346" y="2823363"/>
                  </a:lnTo>
                  <a:lnTo>
                    <a:pt x="0" y="2823363"/>
                  </a:lnTo>
                  <a:close/>
                </a:path>
              </a:pathLst>
            </a:custGeom>
            <a:solidFill>
              <a:srgbClr val="DADCEF">
                <a:alpha val="69804"/>
              </a:srgbClr>
            </a:solidFill>
          </p:spPr>
          <p:txBody>
            <a:bodyPr/>
            <a:lstStyle/>
            <a:p>
              <a:endParaRPr lang="it-IT" noProof="0" dirty="0"/>
            </a:p>
          </p:txBody>
        </p:sp>
        <p:sp>
          <p:nvSpPr>
            <p:cNvPr id="4" name="TextBox 4"/>
            <p:cNvSpPr txBox="1"/>
            <p:nvPr/>
          </p:nvSpPr>
          <p:spPr>
            <a:xfrm>
              <a:off x="0" y="-38100"/>
              <a:ext cx="2393346" cy="2861463"/>
            </a:xfrm>
            <a:prstGeom prst="rect">
              <a:avLst/>
            </a:prstGeom>
          </p:spPr>
          <p:txBody>
            <a:bodyPr lIns="50800" tIns="50800" rIns="50800" bIns="50800" rtlCol="0" anchor="ctr"/>
            <a:lstStyle/>
            <a:p>
              <a:pPr algn="ctr">
                <a:lnSpc>
                  <a:spcPts val="2659"/>
                </a:lnSpc>
              </a:pPr>
              <a:endParaRPr lang="it-IT" noProof="0" dirty="0"/>
            </a:p>
          </p:txBody>
        </p:sp>
      </p:grpSp>
      <p:sp>
        <p:nvSpPr>
          <p:cNvPr id="5" name="Freeform 5"/>
          <p:cNvSpPr/>
          <p:nvPr/>
        </p:nvSpPr>
        <p:spPr>
          <a:xfrm>
            <a:off x="-2533301" y="1028700"/>
            <a:ext cx="8244590" cy="8229600"/>
          </a:xfrm>
          <a:custGeom>
            <a:avLst/>
            <a:gdLst/>
            <a:ahLst/>
            <a:cxnLst/>
            <a:rect l="l" t="t" r="r" b="b"/>
            <a:pathLst>
              <a:path w="8244590" h="8229600">
                <a:moveTo>
                  <a:pt x="0" y="0"/>
                </a:moveTo>
                <a:lnTo>
                  <a:pt x="8244590" y="0"/>
                </a:lnTo>
                <a:lnTo>
                  <a:pt x="8244590"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noProof="0" dirty="0"/>
          </a:p>
        </p:txBody>
      </p:sp>
      <p:sp>
        <p:nvSpPr>
          <p:cNvPr id="6" name="TextBox 6"/>
          <p:cNvSpPr txBox="1"/>
          <p:nvPr/>
        </p:nvSpPr>
        <p:spPr>
          <a:xfrm rot="-5400000">
            <a:off x="3364915" y="4559300"/>
            <a:ext cx="8194040" cy="982980"/>
          </a:xfrm>
          <a:prstGeom prst="rect">
            <a:avLst/>
          </a:prstGeom>
        </p:spPr>
        <p:txBody>
          <a:bodyPr lIns="0" tIns="0" rIns="0" bIns="0" rtlCol="0" anchor="t">
            <a:spAutoFit/>
          </a:bodyPr>
          <a:lstStyle/>
          <a:p>
            <a:pPr marL="0" lvl="0" indent="0" algn="ctr">
              <a:lnSpc>
                <a:spcPts val="7200"/>
              </a:lnSpc>
            </a:pPr>
            <a:r>
              <a:rPr lang="it-IT" sz="7200" spc="43" dirty="0">
                <a:solidFill>
                  <a:srgbClr val="505AB8"/>
                </a:solidFill>
                <a:latin typeface="Kompot Slab"/>
                <a:ea typeface="Kompot Slab"/>
                <a:cs typeface="Kompot Slab"/>
                <a:sym typeface="Kompot Slab"/>
              </a:rPr>
              <a:t>SOMMARIO</a:t>
            </a:r>
            <a:endParaRPr lang="it-IT" sz="7200" spc="43" noProof="0" dirty="0">
              <a:solidFill>
                <a:srgbClr val="505AB8"/>
              </a:solidFill>
              <a:latin typeface="Kompot Slab"/>
              <a:ea typeface="Kompot Slab"/>
              <a:cs typeface="Kompot Slab"/>
              <a:sym typeface="Kompot Slab"/>
            </a:endParaRPr>
          </a:p>
        </p:txBody>
      </p:sp>
      <p:sp>
        <p:nvSpPr>
          <p:cNvPr id="7" name="TextBox 7"/>
          <p:cNvSpPr txBox="1"/>
          <p:nvPr/>
        </p:nvSpPr>
        <p:spPr>
          <a:xfrm>
            <a:off x="9144000" y="190500"/>
            <a:ext cx="770908" cy="654025"/>
          </a:xfrm>
          <a:prstGeom prst="rect">
            <a:avLst/>
          </a:prstGeom>
        </p:spPr>
        <p:txBody>
          <a:bodyPr lIns="0" tIns="0" rIns="0" bIns="0" rtlCol="0" anchor="t">
            <a:spAutoFit/>
          </a:bodyPr>
          <a:lstStyle/>
          <a:p>
            <a:pPr algn="l">
              <a:lnSpc>
                <a:spcPts val="5134"/>
              </a:lnSpc>
            </a:pPr>
            <a:r>
              <a:rPr lang="it-IT" sz="3949" b="1" noProof="0" dirty="0">
                <a:solidFill>
                  <a:srgbClr val="505AB8"/>
                </a:solidFill>
                <a:latin typeface="Flatory Slab Ultra-Bold"/>
                <a:ea typeface="Flatory Slab Ultra-Bold"/>
                <a:cs typeface="Flatory Slab Ultra-Bold"/>
                <a:sym typeface="Flatory Slab Ultra-Bold"/>
              </a:rPr>
              <a:t>1</a:t>
            </a:r>
          </a:p>
        </p:txBody>
      </p:sp>
      <p:sp>
        <p:nvSpPr>
          <p:cNvPr id="8" name="TextBox 8"/>
          <p:cNvSpPr txBox="1"/>
          <p:nvPr/>
        </p:nvSpPr>
        <p:spPr>
          <a:xfrm>
            <a:off x="10152861" y="274955"/>
            <a:ext cx="7105650" cy="500137"/>
          </a:xfrm>
          <a:prstGeom prst="rect">
            <a:avLst/>
          </a:prstGeom>
        </p:spPr>
        <p:txBody>
          <a:bodyPr lIns="0" tIns="0" rIns="0" bIns="0" rtlCol="0" anchor="t">
            <a:spAutoFit/>
          </a:bodyPr>
          <a:lstStyle/>
          <a:p>
            <a:pPr marL="0" lvl="0" indent="0" algn="l">
              <a:lnSpc>
                <a:spcPts val="3899"/>
              </a:lnSpc>
            </a:pPr>
            <a:r>
              <a:rPr lang="it-IT" sz="2999" b="1" dirty="0">
                <a:solidFill>
                  <a:srgbClr val="000000"/>
                </a:solidFill>
                <a:latin typeface="Flatory Slab Semi-Bold"/>
                <a:ea typeface="Flatory Slab Semi-Bold"/>
                <a:cs typeface="Flatory Slab Semi-Bold"/>
                <a:sym typeface="Flatory Slab Semi-Bold"/>
              </a:rPr>
              <a:t>La missione del CERN</a:t>
            </a:r>
            <a:endParaRPr lang="it-IT" sz="2999" b="1" noProof="0" dirty="0">
              <a:solidFill>
                <a:srgbClr val="000000"/>
              </a:solidFill>
              <a:latin typeface="Flatory Slab Semi-Bold"/>
              <a:ea typeface="Flatory Slab Semi-Bold"/>
              <a:cs typeface="Flatory Slab Semi-Bold"/>
              <a:sym typeface="Flatory Slab Semi-Bold"/>
            </a:endParaRPr>
          </a:p>
        </p:txBody>
      </p:sp>
      <p:sp>
        <p:nvSpPr>
          <p:cNvPr id="9" name="TextBox 9"/>
          <p:cNvSpPr txBox="1"/>
          <p:nvPr/>
        </p:nvSpPr>
        <p:spPr>
          <a:xfrm>
            <a:off x="9144000" y="2476500"/>
            <a:ext cx="770908" cy="654025"/>
          </a:xfrm>
          <a:prstGeom prst="rect">
            <a:avLst/>
          </a:prstGeom>
        </p:spPr>
        <p:txBody>
          <a:bodyPr lIns="0" tIns="0" rIns="0" bIns="0" rtlCol="0" anchor="t">
            <a:spAutoFit/>
          </a:bodyPr>
          <a:lstStyle/>
          <a:p>
            <a:pPr algn="l">
              <a:lnSpc>
                <a:spcPts val="5134"/>
              </a:lnSpc>
            </a:pPr>
            <a:r>
              <a:rPr lang="it-IT" sz="3949" b="1" noProof="0" dirty="0">
                <a:solidFill>
                  <a:srgbClr val="505AB8"/>
                </a:solidFill>
                <a:latin typeface="Flatory Slab Ultra-Bold"/>
                <a:ea typeface="Flatory Slab Ultra-Bold"/>
                <a:cs typeface="Flatory Slab Ultra-Bold"/>
                <a:sym typeface="Flatory Slab Ultra-Bold"/>
              </a:rPr>
              <a:t>4</a:t>
            </a:r>
          </a:p>
        </p:txBody>
      </p:sp>
      <p:sp>
        <p:nvSpPr>
          <p:cNvPr id="10" name="TextBox 10"/>
          <p:cNvSpPr txBox="1"/>
          <p:nvPr/>
        </p:nvSpPr>
        <p:spPr>
          <a:xfrm>
            <a:off x="10152861" y="2560955"/>
            <a:ext cx="7105650" cy="500137"/>
          </a:xfrm>
          <a:prstGeom prst="rect">
            <a:avLst/>
          </a:prstGeom>
        </p:spPr>
        <p:txBody>
          <a:bodyPr lIns="0" tIns="0" rIns="0" bIns="0" rtlCol="0" anchor="t">
            <a:spAutoFit/>
          </a:bodyPr>
          <a:lstStyle/>
          <a:p>
            <a:pPr marL="0" lvl="0" indent="0" algn="l">
              <a:lnSpc>
                <a:spcPts val="3899"/>
              </a:lnSpc>
            </a:pPr>
            <a:r>
              <a:rPr lang="it-IT" sz="2999" b="1" noProof="0" dirty="0">
                <a:solidFill>
                  <a:srgbClr val="000000"/>
                </a:solidFill>
                <a:latin typeface="Flatory Slab Semi-Bold"/>
                <a:ea typeface="Flatory Slab Semi-Bold"/>
                <a:cs typeface="Flatory Slab Semi-Bold"/>
                <a:sym typeface="Flatory Slab Semi-Bold"/>
              </a:rPr>
              <a:t>I primi lavori</a:t>
            </a:r>
          </a:p>
        </p:txBody>
      </p:sp>
      <p:sp>
        <p:nvSpPr>
          <p:cNvPr id="11" name="TextBox 11"/>
          <p:cNvSpPr txBox="1"/>
          <p:nvPr/>
        </p:nvSpPr>
        <p:spPr>
          <a:xfrm>
            <a:off x="9144000" y="3238500"/>
            <a:ext cx="770908" cy="654025"/>
          </a:xfrm>
          <a:prstGeom prst="rect">
            <a:avLst/>
          </a:prstGeom>
        </p:spPr>
        <p:txBody>
          <a:bodyPr lIns="0" tIns="0" rIns="0" bIns="0" rtlCol="0" anchor="t">
            <a:spAutoFit/>
          </a:bodyPr>
          <a:lstStyle/>
          <a:p>
            <a:pPr algn="l">
              <a:lnSpc>
                <a:spcPts val="5134"/>
              </a:lnSpc>
            </a:pPr>
            <a:r>
              <a:rPr lang="it-IT" sz="3949" b="1" noProof="0" dirty="0">
                <a:solidFill>
                  <a:srgbClr val="505AB8"/>
                </a:solidFill>
                <a:latin typeface="Flatory Slab Ultra-Bold"/>
                <a:ea typeface="Flatory Slab Ultra-Bold"/>
                <a:cs typeface="Flatory Slab Ultra-Bold"/>
                <a:sym typeface="Flatory Slab Ultra-Bold"/>
              </a:rPr>
              <a:t>5</a:t>
            </a:r>
          </a:p>
        </p:txBody>
      </p:sp>
      <p:sp>
        <p:nvSpPr>
          <p:cNvPr id="12" name="TextBox 12"/>
          <p:cNvSpPr txBox="1"/>
          <p:nvPr/>
        </p:nvSpPr>
        <p:spPr>
          <a:xfrm>
            <a:off x="10152861" y="3322954"/>
            <a:ext cx="7105650" cy="500137"/>
          </a:xfrm>
          <a:prstGeom prst="rect">
            <a:avLst/>
          </a:prstGeom>
        </p:spPr>
        <p:txBody>
          <a:bodyPr lIns="0" tIns="0" rIns="0" bIns="0" rtlCol="0" anchor="t">
            <a:spAutoFit/>
          </a:bodyPr>
          <a:lstStyle/>
          <a:p>
            <a:pPr marL="0" lvl="0" indent="0" algn="l">
              <a:lnSpc>
                <a:spcPts val="3899"/>
              </a:lnSpc>
            </a:pPr>
            <a:r>
              <a:rPr lang="it-IT" sz="2999" b="1" noProof="0" dirty="0">
                <a:solidFill>
                  <a:srgbClr val="000000"/>
                </a:solidFill>
                <a:latin typeface="Flatory Slab Semi-Bold"/>
                <a:ea typeface="Flatory Slab Semi-Bold"/>
                <a:cs typeface="Flatory Slab Semi-Bold"/>
                <a:sym typeface="Flatory Slab Semi-Bold"/>
              </a:rPr>
              <a:t>Che cos’è un acceleratore</a:t>
            </a:r>
          </a:p>
        </p:txBody>
      </p:sp>
      <p:sp>
        <p:nvSpPr>
          <p:cNvPr id="13" name="TextBox 13"/>
          <p:cNvSpPr txBox="1"/>
          <p:nvPr/>
        </p:nvSpPr>
        <p:spPr>
          <a:xfrm>
            <a:off x="9144000" y="4736465"/>
            <a:ext cx="770908" cy="654025"/>
          </a:xfrm>
          <a:prstGeom prst="rect">
            <a:avLst/>
          </a:prstGeom>
        </p:spPr>
        <p:txBody>
          <a:bodyPr lIns="0" tIns="0" rIns="0" bIns="0" rtlCol="0" anchor="t">
            <a:spAutoFit/>
          </a:bodyPr>
          <a:lstStyle/>
          <a:p>
            <a:pPr algn="l">
              <a:lnSpc>
                <a:spcPts val="5134"/>
              </a:lnSpc>
            </a:pPr>
            <a:r>
              <a:rPr lang="it-IT" sz="3949" b="1" noProof="0" dirty="0">
                <a:solidFill>
                  <a:srgbClr val="505AB8"/>
                </a:solidFill>
                <a:latin typeface="Flatory Slab Ultra-Bold"/>
                <a:ea typeface="Flatory Slab Ultra-Bold"/>
                <a:cs typeface="Flatory Slab Ultra-Bold"/>
                <a:sym typeface="Flatory Slab Ultra-Bold"/>
              </a:rPr>
              <a:t>7</a:t>
            </a:r>
          </a:p>
        </p:txBody>
      </p:sp>
      <p:sp>
        <p:nvSpPr>
          <p:cNvPr id="14" name="TextBox 14"/>
          <p:cNvSpPr txBox="1"/>
          <p:nvPr/>
        </p:nvSpPr>
        <p:spPr>
          <a:xfrm>
            <a:off x="10152861" y="4820920"/>
            <a:ext cx="7105650" cy="500137"/>
          </a:xfrm>
          <a:prstGeom prst="rect">
            <a:avLst/>
          </a:prstGeom>
        </p:spPr>
        <p:txBody>
          <a:bodyPr lIns="0" tIns="0" rIns="0" bIns="0" rtlCol="0" anchor="t">
            <a:spAutoFit/>
          </a:bodyPr>
          <a:lstStyle/>
          <a:p>
            <a:pPr marL="0" lvl="0" indent="0" algn="l">
              <a:lnSpc>
                <a:spcPts val="3899"/>
              </a:lnSpc>
            </a:pPr>
            <a:r>
              <a:rPr lang="it-IT" sz="2999" b="1" dirty="0">
                <a:solidFill>
                  <a:srgbClr val="000000"/>
                </a:solidFill>
                <a:latin typeface="Flatory Slab Semi-Bold"/>
                <a:ea typeface="Flatory Slab Semi-Bold"/>
                <a:cs typeface="Flatory Slab Semi-Bold"/>
                <a:sym typeface="Flatory Slab Semi-Bold"/>
              </a:rPr>
              <a:t>Le prime macchine.</a:t>
            </a:r>
            <a:endParaRPr lang="it-IT" sz="2999" b="1" noProof="0" dirty="0">
              <a:solidFill>
                <a:srgbClr val="000000"/>
              </a:solidFill>
              <a:latin typeface="Flatory Slab Semi-Bold"/>
              <a:ea typeface="Flatory Slab Semi-Bold"/>
              <a:cs typeface="Flatory Slab Semi-Bold"/>
              <a:sym typeface="Flatory Slab Semi-Bold"/>
            </a:endParaRPr>
          </a:p>
        </p:txBody>
      </p:sp>
      <p:sp>
        <p:nvSpPr>
          <p:cNvPr id="15" name="TextBox 15"/>
          <p:cNvSpPr txBox="1"/>
          <p:nvPr/>
        </p:nvSpPr>
        <p:spPr>
          <a:xfrm>
            <a:off x="9144000" y="6972300"/>
            <a:ext cx="770908" cy="654025"/>
          </a:xfrm>
          <a:prstGeom prst="rect">
            <a:avLst/>
          </a:prstGeom>
        </p:spPr>
        <p:txBody>
          <a:bodyPr lIns="0" tIns="0" rIns="0" bIns="0" rtlCol="0" anchor="t">
            <a:spAutoFit/>
          </a:bodyPr>
          <a:lstStyle/>
          <a:p>
            <a:pPr algn="l">
              <a:lnSpc>
                <a:spcPts val="5134"/>
              </a:lnSpc>
            </a:pPr>
            <a:r>
              <a:rPr lang="it-IT" sz="3949" b="1" dirty="0">
                <a:solidFill>
                  <a:srgbClr val="505AB8"/>
                </a:solidFill>
                <a:latin typeface="Flatory Slab Ultra-Bold"/>
                <a:ea typeface="Flatory Slab Ultra-Bold"/>
                <a:cs typeface="Flatory Slab Ultra-Bold"/>
                <a:sym typeface="Flatory Slab Ultra-Bold"/>
              </a:rPr>
              <a:t>10</a:t>
            </a:r>
            <a:endParaRPr lang="it-IT" sz="3949" b="1" noProof="0" dirty="0">
              <a:solidFill>
                <a:srgbClr val="505AB8"/>
              </a:solidFill>
              <a:latin typeface="Flatory Slab Ultra-Bold"/>
              <a:ea typeface="Flatory Slab Ultra-Bold"/>
              <a:cs typeface="Flatory Slab Ultra-Bold"/>
              <a:sym typeface="Flatory Slab Ultra-Bold"/>
            </a:endParaRPr>
          </a:p>
        </p:txBody>
      </p:sp>
      <p:sp>
        <p:nvSpPr>
          <p:cNvPr id="16" name="TextBox 16"/>
          <p:cNvSpPr txBox="1"/>
          <p:nvPr/>
        </p:nvSpPr>
        <p:spPr>
          <a:xfrm>
            <a:off x="10152861" y="7033895"/>
            <a:ext cx="7105650" cy="500137"/>
          </a:xfrm>
          <a:prstGeom prst="rect">
            <a:avLst/>
          </a:prstGeom>
        </p:spPr>
        <p:txBody>
          <a:bodyPr lIns="0" tIns="0" rIns="0" bIns="0" rtlCol="0" anchor="t">
            <a:spAutoFit/>
          </a:bodyPr>
          <a:lstStyle/>
          <a:p>
            <a:pPr marL="0" lvl="0" indent="0" algn="l">
              <a:lnSpc>
                <a:spcPts val="3899"/>
              </a:lnSpc>
            </a:pPr>
            <a:r>
              <a:rPr lang="it-IT" sz="2999" b="1" dirty="0">
                <a:solidFill>
                  <a:srgbClr val="000000"/>
                </a:solidFill>
                <a:latin typeface="Flatory Slab Semi-Bold"/>
                <a:ea typeface="Flatory Slab Semi-Bold"/>
                <a:cs typeface="Flatory Slab Semi-Bold"/>
                <a:sym typeface="Flatory Slab Semi-Bold"/>
              </a:rPr>
              <a:t>CERN timeline</a:t>
            </a:r>
            <a:endParaRPr lang="it-IT" sz="2999" b="1" noProof="0" dirty="0">
              <a:solidFill>
                <a:srgbClr val="000000"/>
              </a:solidFill>
              <a:latin typeface="Flatory Slab Semi-Bold"/>
              <a:ea typeface="Flatory Slab Semi-Bold"/>
              <a:cs typeface="Flatory Slab Semi-Bold"/>
              <a:sym typeface="Flatory Slab Semi-Bold"/>
            </a:endParaRPr>
          </a:p>
        </p:txBody>
      </p:sp>
      <p:sp>
        <p:nvSpPr>
          <p:cNvPr id="17" name="TextBox 17"/>
          <p:cNvSpPr txBox="1"/>
          <p:nvPr/>
        </p:nvSpPr>
        <p:spPr>
          <a:xfrm>
            <a:off x="9144000" y="7734300"/>
            <a:ext cx="770908" cy="654025"/>
          </a:xfrm>
          <a:prstGeom prst="rect">
            <a:avLst/>
          </a:prstGeom>
        </p:spPr>
        <p:txBody>
          <a:bodyPr lIns="0" tIns="0" rIns="0" bIns="0" rtlCol="0" anchor="t">
            <a:spAutoFit/>
          </a:bodyPr>
          <a:lstStyle/>
          <a:p>
            <a:pPr algn="l">
              <a:lnSpc>
                <a:spcPts val="5134"/>
              </a:lnSpc>
            </a:pPr>
            <a:r>
              <a:rPr lang="it-IT" sz="3949" b="1" noProof="0" dirty="0">
                <a:solidFill>
                  <a:srgbClr val="505AB8"/>
                </a:solidFill>
                <a:latin typeface="Flatory Slab Ultra-Bold"/>
                <a:ea typeface="Flatory Slab Ultra-Bold"/>
                <a:cs typeface="Flatory Slab Ultra-Bold"/>
                <a:sym typeface="Flatory Slab Ultra-Bold"/>
              </a:rPr>
              <a:t>11</a:t>
            </a:r>
          </a:p>
        </p:txBody>
      </p:sp>
      <p:sp>
        <p:nvSpPr>
          <p:cNvPr id="18" name="TextBox 18"/>
          <p:cNvSpPr txBox="1"/>
          <p:nvPr/>
        </p:nvSpPr>
        <p:spPr>
          <a:xfrm>
            <a:off x="10153387" y="7818755"/>
            <a:ext cx="7105650" cy="500137"/>
          </a:xfrm>
          <a:prstGeom prst="rect">
            <a:avLst/>
          </a:prstGeom>
        </p:spPr>
        <p:txBody>
          <a:bodyPr lIns="0" tIns="0" rIns="0" bIns="0" rtlCol="0" anchor="t">
            <a:spAutoFit/>
          </a:bodyPr>
          <a:lstStyle/>
          <a:p>
            <a:pPr marL="0" lvl="0" indent="0" algn="l">
              <a:lnSpc>
                <a:spcPts val="3899"/>
              </a:lnSpc>
            </a:pPr>
            <a:r>
              <a:rPr lang="it-IT" sz="2999" b="1" dirty="0">
                <a:solidFill>
                  <a:srgbClr val="000000"/>
                </a:solidFill>
                <a:latin typeface="Flatory Slab Semi-Bold"/>
                <a:ea typeface="Flatory Slab Semi-Bold"/>
                <a:cs typeface="Flatory Slab Semi-Bold"/>
                <a:sym typeface="Flatory Slab Semi-Bold"/>
              </a:rPr>
              <a:t>Esempi di ricadute tecnologiche</a:t>
            </a:r>
            <a:endParaRPr lang="it-IT" sz="2999" b="1" noProof="0" dirty="0">
              <a:solidFill>
                <a:srgbClr val="000000"/>
              </a:solidFill>
              <a:latin typeface="Flatory Slab Semi-Bold"/>
              <a:ea typeface="Flatory Slab Semi-Bold"/>
              <a:cs typeface="Flatory Slab Semi-Bold"/>
              <a:sym typeface="Flatory Slab Semi-Bold"/>
            </a:endParaRPr>
          </a:p>
        </p:txBody>
      </p:sp>
      <p:sp>
        <p:nvSpPr>
          <p:cNvPr id="19" name="TextBox 19"/>
          <p:cNvSpPr txBox="1"/>
          <p:nvPr/>
        </p:nvSpPr>
        <p:spPr>
          <a:xfrm>
            <a:off x="9144000" y="1688465"/>
            <a:ext cx="770908" cy="654025"/>
          </a:xfrm>
          <a:prstGeom prst="rect">
            <a:avLst/>
          </a:prstGeom>
        </p:spPr>
        <p:txBody>
          <a:bodyPr lIns="0" tIns="0" rIns="0" bIns="0" rtlCol="0" anchor="t">
            <a:spAutoFit/>
          </a:bodyPr>
          <a:lstStyle/>
          <a:p>
            <a:pPr algn="l">
              <a:lnSpc>
                <a:spcPts val="5134"/>
              </a:lnSpc>
            </a:pPr>
            <a:r>
              <a:rPr lang="it-IT" sz="3949" b="1" noProof="0" dirty="0">
                <a:solidFill>
                  <a:srgbClr val="505AB8"/>
                </a:solidFill>
                <a:latin typeface="Flatory Slab Ultra-Bold"/>
                <a:ea typeface="Flatory Slab Ultra-Bold"/>
                <a:cs typeface="Flatory Slab Ultra-Bold"/>
                <a:sym typeface="Flatory Slab Ultra-Bold"/>
              </a:rPr>
              <a:t>3</a:t>
            </a:r>
          </a:p>
        </p:txBody>
      </p:sp>
      <p:sp>
        <p:nvSpPr>
          <p:cNvPr id="20" name="TextBox 20"/>
          <p:cNvSpPr txBox="1"/>
          <p:nvPr/>
        </p:nvSpPr>
        <p:spPr>
          <a:xfrm>
            <a:off x="10102852" y="1740130"/>
            <a:ext cx="7105650" cy="500137"/>
          </a:xfrm>
          <a:prstGeom prst="rect">
            <a:avLst/>
          </a:prstGeom>
        </p:spPr>
        <p:txBody>
          <a:bodyPr lIns="0" tIns="0" rIns="0" bIns="0" rtlCol="0" anchor="t">
            <a:spAutoFit/>
          </a:bodyPr>
          <a:lstStyle/>
          <a:p>
            <a:pPr marL="0" lvl="0" indent="0" algn="l">
              <a:lnSpc>
                <a:spcPts val="3899"/>
              </a:lnSpc>
            </a:pPr>
            <a:r>
              <a:rPr lang="it-IT" sz="2999" b="1" dirty="0">
                <a:solidFill>
                  <a:srgbClr val="000000"/>
                </a:solidFill>
                <a:latin typeface="Flatory Slab Semi-Bold"/>
                <a:ea typeface="Flatory Slab Semi-Bold"/>
                <a:cs typeface="Flatory Slab Semi-Bold"/>
                <a:sym typeface="Flatory Slab Semi-Bold"/>
              </a:rPr>
              <a:t>La nascita</a:t>
            </a:r>
            <a:endParaRPr lang="it-IT" sz="2999" b="1" noProof="0" dirty="0">
              <a:solidFill>
                <a:srgbClr val="000000"/>
              </a:solidFill>
              <a:latin typeface="Flatory Slab Semi-Bold"/>
              <a:ea typeface="Flatory Slab Semi-Bold"/>
              <a:cs typeface="Flatory Slab Semi-Bold"/>
              <a:sym typeface="Flatory Slab Semi-Bold"/>
            </a:endParaRPr>
          </a:p>
        </p:txBody>
      </p:sp>
      <p:sp>
        <p:nvSpPr>
          <p:cNvPr id="21" name="TextBox 21"/>
          <p:cNvSpPr txBox="1"/>
          <p:nvPr/>
        </p:nvSpPr>
        <p:spPr>
          <a:xfrm>
            <a:off x="9144000" y="952500"/>
            <a:ext cx="770908" cy="654025"/>
          </a:xfrm>
          <a:prstGeom prst="rect">
            <a:avLst/>
          </a:prstGeom>
        </p:spPr>
        <p:txBody>
          <a:bodyPr lIns="0" tIns="0" rIns="0" bIns="0" rtlCol="0" anchor="t">
            <a:spAutoFit/>
          </a:bodyPr>
          <a:lstStyle/>
          <a:p>
            <a:pPr algn="l">
              <a:lnSpc>
                <a:spcPts val="5134"/>
              </a:lnSpc>
            </a:pPr>
            <a:r>
              <a:rPr lang="it-IT" sz="3949" b="1" noProof="0" dirty="0">
                <a:solidFill>
                  <a:srgbClr val="505AB8"/>
                </a:solidFill>
                <a:latin typeface="Flatory Slab Ultra-Bold"/>
                <a:ea typeface="Flatory Slab Ultra-Bold"/>
                <a:cs typeface="Flatory Slab Ultra-Bold"/>
                <a:sym typeface="Flatory Slab Ultra-Bold"/>
              </a:rPr>
              <a:t>2</a:t>
            </a:r>
          </a:p>
        </p:txBody>
      </p:sp>
      <p:sp>
        <p:nvSpPr>
          <p:cNvPr id="22" name="TextBox 22"/>
          <p:cNvSpPr txBox="1"/>
          <p:nvPr/>
        </p:nvSpPr>
        <p:spPr>
          <a:xfrm>
            <a:off x="10152861" y="1036955"/>
            <a:ext cx="7105650" cy="500137"/>
          </a:xfrm>
          <a:prstGeom prst="rect">
            <a:avLst/>
          </a:prstGeom>
        </p:spPr>
        <p:txBody>
          <a:bodyPr lIns="0" tIns="0" rIns="0" bIns="0" rtlCol="0" anchor="t">
            <a:spAutoFit/>
          </a:bodyPr>
          <a:lstStyle/>
          <a:p>
            <a:pPr marL="0" lvl="0" indent="0" algn="l">
              <a:lnSpc>
                <a:spcPts val="3899"/>
              </a:lnSpc>
            </a:pPr>
            <a:r>
              <a:rPr lang="it-IT" sz="2999" b="1" noProof="0" dirty="0">
                <a:solidFill>
                  <a:srgbClr val="000000"/>
                </a:solidFill>
                <a:latin typeface="Flatory Slab Semi-Bold"/>
                <a:ea typeface="Flatory Slab Semi-Bold"/>
                <a:cs typeface="Flatory Slab Semi-Bold"/>
                <a:sym typeface="Flatory Slab Semi-Bold"/>
              </a:rPr>
              <a:t>L’idea, il suo sviluppo, le fasi finali</a:t>
            </a:r>
          </a:p>
        </p:txBody>
      </p:sp>
      <p:sp>
        <p:nvSpPr>
          <p:cNvPr id="23" name="TextBox 17">
            <a:extLst>
              <a:ext uri="{FF2B5EF4-FFF2-40B4-BE49-F238E27FC236}">
                <a16:creationId xmlns:a16="http://schemas.microsoft.com/office/drawing/2014/main" id="{1FA43BC3-1511-A743-D3C4-4FBAC05B2B4E}"/>
              </a:ext>
            </a:extLst>
          </p:cNvPr>
          <p:cNvSpPr txBox="1"/>
          <p:nvPr/>
        </p:nvSpPr>
        <p:spPr>
          <a:xfrm>
            <a:off x="9144000" y="8496300"/>
            <a:ext cx="770908" cy="654025"/>
          </a:xfrm>
          <a:prstGeom prst="rect">
            <a:avLst/>
          </a:prstGeom>
        </p:spPr>
        <p:txBody>
          <a:bodyPr lIns="0" tIns="0" rIns="0" bIns="0" rtlCol="0" anchor="t">
            <a:spAutoFit/>
          </a:bodyPr>
          <a:lstStyle/>
          <a:p>
            <a:pPr algn="l">
              <a:lnSpc>
                <a:spcPts val="5134"/>
              </a:lnSpc>
            </a:pPr>
            <a:r>
              <a:rPr lang="it-IT" sz="3949" b="1" dirty="0">
                <a:solidFill>
                  <a:srgbClr val="505AB8"/>
                </a:solidFill>
                <a:latin typeface="Flatory Slab Ultra-Bold"/>
                <a:ea typeface="Flatory Slab Ultra-Bold"/>
                <a:cs typeface="Flatory Slab Ultra-Bold"/>
                <a:sym typeface="Flatory Slab Ultra-Bold"/>
              </a:rPr>
              <a:t>12</a:t>
            </a:r>
            <a:endParaRPr lang="it-IT" sz="3949" b="1" noProof="0" dirty="0">
              <a:solidFill>
                <a:srgbClr val="505AB8"/>
              </a:solidFill>
              <a:latin typeface="Flatory Slab Ultra-Bold"/>
              <a:ea typeface="Flatory Slab Ultra-Bold"/>
              <a:cs typeface="Flatory Slab Ultra-Bold"/>
              <a:sym typeface="Flatory Slab Ultra-Bold"/>
            </a:endParaRPr>
          </a:p>
        </p:txBody>
      </p:sp>
      <p:sp>
        <p:nvSpPr>
          <p:cNvPr id="24" name="TextBox 18">
            <a:extLst>
              <a:ext uri="{FF2B5EF4-FFF2-40B4-BE49-F238E27FC236}">
                <a16:creationId xmlns:a16="http://schemas.microsoft.com/office/drawing/2014/main" id="{A9834F74-0B75-50FF-1C9C-5A817981037B}"/>
              </a:ext>
            </a:extLst>
          </p:cNvPr>
          <p:cNvSpPr txBox="1"/>
          <p:nvPr/>
        </p:nvSpPr>
        <p:spPr>
          <a:xfrm>
            <a:off x="10153387" y="8580755"/>
            <a:ext cx="7105650" cy="500137"/>
          </a:xfrm>
          <a:prstGeom prst="rect">
            <a:avLst/>
          </a:prstGeom>
        </p:spPr>
        <p:txBody>
          <a:bodyPr lIns="0" tIns="0" rIns="0" bIns="0" rtlCol="0" anchor="t">
            <a:spAutoFit/>
          </a:bodyPr>
          <a:lstStyle/>
          <a:p>
            <a:pPr marL="0" lvl="0" indent="0" algn="l">
              <a:lnSpc>
                <a:spcPts val="3899"/>
              </a:lnSpc>
            </a:pPr>
            <a:r>
              <a:rPr lang="it-IT" sz="2999" b="1" dirty="0">
                <a:solidFill>
                  <a:srgbClr val="000000"/>
                </a:solidFill>
                <a:latin typeface="Flatory Slab Semi-Bold"/>
                <a:ea typeface="Flatory Slab Semi-Bold"/>
                <a:cs typeface="Flatory Slab Semi-Bold"/>
                <a:sym typeface="Flatory Slab Semi-Bold"/>
              </a:rPr>
              <a:t>C</a:t>
            </a:r>
            <a:r>
              <a:rPr lang="it-IT" sz="2999" b="1" noProof="0" dirty="0" err="1">
                <a:solidFill>
                  <a:srgbClr val="000000"/>
                </a:solidFill>
                <a:latin typeface="Flatory Slab Semi-Bold"/>
                <a:ea typeface="Flatory Slab Semi-Bold"/>
                <a:cs typeface="Flatory Slab Semi-Bold"/>
                <a:sym typeface="Flatory Slab Semi-Bold"/>
              </a:rPr>
              <a:t>onclusioni</a:t>
            </a:r>
            <a:endParaRPr lang="it-IT" sz="2999" b="1" noProof="0" dirty="0">
              <a:solidFill>
                <a:srgbClr val="000000"/>
              </a:solidFill>
              <a:latin typeface="Flatory Slab Semi-Bold"/>
              <a:ea typeface="Flatory Slab Semi-Bold"/>
              <a:cs typeface="Flatory Slab Semi-Bold"/>
              <a:sym typeface="Flatory Slab Semi-Bold"/>
            </a:endParaRPr>
          </a:p>
        </p:txBody>
      </p:sp>
      <p:sp>
        <p:nvSpPr>
          <p:cNvPr id="25" name="TextBox 11">
            <a:extLst>
              <a:ext uri="{FF2B5EF4-FFF2-40B4-BE49-F238E27FC236}">
                <a16:creationId xmlns:a16="http://schemas.microsoft.com/office/drawing/2014/main" id="{53B836D2-4914-4C45-09A1-3230360B2109}"/>
              </a:ext>
            </a:extLst>
          </p:cNvPr>
          <p:cNvSpPr txBox="1"/>
          <p:nvPr/>
        </p:nvSpPr>
        <p:spPr>
          <a:xfrm>
            <a:off x="9144000" y="4000500"/>
            <a:ext cx="770908" cy="654025"/>
          </a:xfrm>
          <a:prstGeom prst="rect">
            <a:avLst/>
          </a:prstGeom>
        </p:spPr>
        <p:txBody>
          <a:bodyPr lIns="0" tIns="0" rIns="0" bIns="0" rtlCol="0" anchor="t">
            <a:spAutoFit/>
          </a:bodyPr>
          <a:lstStyle/>
          <a:p>
            <a:pPr algn="l">
              <a:lnSpc>
                <a:spcPts val="5134"/>
              </a:lnSpc>
            </a:pPr>
            <a:r>
              <a:rPr lang="it-IT" sz="3949" b="1" dirty="0">
                <a:solidFill>
                  <a:srgbClr val="505AB8"/>
                </a:solidFill>
                <a:latin typeface="Flatory Slab Ultra-Bold"/>
                <a:ea typeface="Flatory Slab Ultra-Bold"/>
                <a:cs typeface="Flatory Slab Ultra-Bold"/>
                <a:sym typeface="Flatory Slab Ultra-Bold"/>
              </a:rPr>
              <a:t>6</a:t>
            </a:r>
            <a:endParaRPr lang="it-IT" sz="3949" b="1" noProof="0" dirty="0">
              <a:solidFill>
                <a:srgbClr val="505AB8"/>
              </a:solidFill>
              <a:latin typeface="Flatory Slab Ultra-Bold"/>
              <a:ea typeface="Flatory Slab Ultra-Bold"/>
              <a:cs typeface="Flatory Slab Ultra-Bold"/>
              <a:sym typeface="Flatory Slab Ultra-Bold"/>
            </a:endParaRPr>
          </a:p>
        </p:txBody>
      </p:sp>
      <p:sp>
        <p:nvSpPr>
          <p:cNvPr id="26" name="TextBox 12">
            <a:extLst>
              <a:ext uri="{FF2B5EF4-FFF2-40B4-BE49-F238E27FC236}">
                <a16:creationId xmlns:a16="http://schemas.microsoft.com/office/drawing/2014/main" id="{6521B359-9446-9DC3-5C74-5FB9D92745F8}"/>
              </a:ext>
            </a:extLst>
          </p:cNvPr>
          <p:cNvSpPr txBox="1"/>
          <p:nvPr/>
        </p:nvSpPr>
        <p:spPr>
          <a:xfrm>
            <a:off x="10152861" y="4084954"/>
            <a:ext cx="7105650" cy="500137"/>
          </a:xfrm>
          <a:prstGeom prst="rect">
            <a:avLst/>
          </a:prstGeom>
        </p:spPr>
        <p:txBody>
          <a:bodyPr lIns="0" tIns="0" rIns="0" bIns="0" rtlCol="0" anchor="t">
            <a:spAutoFit/>
          </a:bodyPr>
          <a:lstStyle/>
          <a:p>
            <a:pPr marL="0" lvl="0" indent="0" algn="l">
              <a:lnSpc>
                <a:spcPts val="3899"/>
              </a:lnSpc>
            </a:pPr>
            <a:r>
              <a:rPr lang="it-IT" sz="2999" b="1" dirty="0">
                <a:solidFill>
                  <a:srgbClr val="000000"/>
                </a:solidFill>
                <a:latin typeface="Flatory Slab Semi-Bold"/>
                <a:ea typeface="Flatory Slab Semi-Bold"/>
                <a:cs typeface="Flatory Slab Semi-Bold"/>
                <a:sym typeface="Flatory Slab Semi-Bold"/>
              </a:rPr>
              <a:t>Le particelle</a:t>
            </a:r>
            <a:endParaRPr lang="it-IT" sz="2999" b="1" noProof="0" dirty="0">
              <a:solidFill>
                <a:srgbClr val="000000"/>
              </a:solidFill>
              <a:latin typeface="Flatory Slab Semi-Bold"/>
              <a:ea typeface="Flatory Slab Semi-Bold"/>
              <a:cs typeface="Flatory Slab Semi-Bold"/>
              <a:sym typeface="Flatory Slab Semi-Bold"/>
            </a:endParaRPr>
          </a:p>
        </p:txBody>
      </p:sp>
      <p:sp>
        <p:nvSpPr>
          <p:cNvPr id="27" name="TextBox 11">
            <a:extLst>
              <a:ext uri="{FF2B5EF4-FFF2-40B4-BE49-F238E27FC236}">
                <a16:creationId xmlns:a16="http://schemas.microsoft.com/office/drawing/2014/main" id="{FC93E223-AF87-6CC3-BD69-9147B8560ACE}"/>
              </a:ext>
            </a:extLst>
          </p:cNvPr>
          <p:cNvSpPr txBox="1"/>
          <p:nvPr/>
        </p:nvSpPr>
        <p:spPr>
          <a:xfrm>
            <a:off x="9144000" y="5448300"/>
            <a:ext cx="770908" cy="654025"/>
          </a:xfrm>
          <a:prstGeom prst="rect">
            <a:avLst/>
          </a:prstGeom>
        </p:spPr>
        <p:txBody>
          <a:bodyPr lIns="0" tIns="0" rIns="0" bIns="0" rtlCol="0" anchor="t">
            <a:spAutoFit/>
          </a:bodyPr>
          <a:lstStyle/>
          <a:p>
            <a:pPr algn="l">
              <a:lnSpc>
                <a:spcPts val="5134"/>
              </a:lnSpc>
            </a:pPr>
            <a:r>
              <a:rPr lang="it-IT" sz="3949" b="1" noProof="0" dirty="0">
                <a:solidFill>
                  <a:srgbClr val="505AB8"/>
                </a:solidFill>
                <a:latin typeface="Flatory Slab Ultra-Bold"/>
                <a:ea typeface="Flatory Slab Ultra-Bold"/>
                <a:cs typeface="Flatory Slab Ultra-Bold"/>
                <a:sym typeface="Flatory Slab Ultra-Bold"/>
              </a:rPr>
              <a:t>8</a:t>
            </a:r>
          </a:p>
        </p:txBody>
      </p:sp>
      <p:sp>
        <p:nvSpPr>
          <p:cNvPr id="28" name="TextBox 12">
            <a:extLst>
              <a:ext uri="{FF2B5EF4-FFF2-40B4-BE49-F238E27FC236}">
                <a16:creationId xmlns:a16="http://schemas.microsoft.com/office/drawing/2014/main" id="{1EB66495-4620-5BEC-1143-E467ED84AB28}"/>
              </a:ext>
            </a:extLst>
          </p:cNvPr>
          <p:cNvSpPr txBox="1"/>
          <p:nvPr/>
        </p:nvSpPr>
        <p:spPr>
          <a:xfrm>
            <a:off x="10152861" y="5532754"/>
            <a:ext cx="7105650" cy="500137"/>
          </a:xfrm>
          <a:prstGeom prst="rect">
            <a:avLst/>
          </a:prstGeom>
        </p:spPr>
        <p:txBody>
          <a:bodyPr lIns="0" tIns="0" rIns="0" bIns="0" rtlCol="0" anchor="t">
            <a:spAutoFit/>
          </a:bodyPr>
          <a:lstStyle/>
          <a:p>
            <a:pPr marL="0" lvl="0" indent="0" algn="l">
              <a:lnSpc>
                <a:spcPts val="3899"/>
              </a:lnSpc>
            </a:pPr>
            <a:r>
              <a:rPr lang="it-IT" sz="2999" b="1" noProof="0" dirty="0">
                <a:solidFill>
                  <a:srgbClr val="000000"/>
                </a:solidFill>
                <a:latin typeface="Flatory Slab Semi-Bold"/>
                <a:ea typeface="Flatory Slab Semi-Bold"/>
                <a:cs typeface="Flatory Slab Semi-Bold"/>
                <a:sym typeface="Flatory Slab Semi-Bold"/>
              </a:rPr>
              <a:t>LEP Large Electron-</a:t>
            </a:r>
            <a:r>
              <a:rPr lang="it-IT" sz="2999" b="1" noProof="0" dirty="0" err="1">
                <a:solidFill>
                  <a:srgbClr val="000000"/>
                </a:solidFill>
                <a:latin typeface="Flatory Slab Semi-Bold"/>
                <a:ea typeface="Flatory Slab Semi-Bold"/>
                <a:cs typeface="Flatory Slab Semi-Bold"/>
                <a:sym typeface="Flatory Slab Semi-Bold"/>
              </a:rPr>
              <a:t>Positron</a:t>
            </a:r>
            <a:r>
              <a:rPr lang="it-IT" sz="2999" b="1" noProof="0" dirty="0">
                <a:solidFill>
                  <a:srgbClr val="000000"/>
                </a:solidFill>
                <a:latin typeface="Flatory Slab Semi-Bold"/>
                <a:ea typeface="Flatory Slab Semi-Bold"/>
                <a:cs typeface="Flatory Slab Semi-Bold"/>
                <a:sym typeface="Flatory Slab Semi-Bold"/>
              </a:rPr>
              <a:t> Collider</a:t>
            </a:r>
          </a:p>
        </p:txBody>
      </p:sp>
      <p:sp>
        <p:nvSpPr>
          <p:cNvPr id="29" name="TextBox 11">
            <a:extLst>
              <a:ext uri="{FF2B5EF4-FFF2-40B4-BE49-F238E27FC236}">
                <a16:creationId xmlns:a16="http://schemas.microsoft.com/office/drawing/2014/main" id="{25AD3575-A457-C193-004F-28841148FC11}"/>
              </a:ext>
            </a:extLst>
          </p:cNvPr>
          <p:cNvSpPr txBox="1"/>
          <p:nvPr/>
        </p:nvSpPr>
        <p:spPr>
          <a:xfrm>
            <a:off x="9106689" y="6165875"/>
            <a:ext cx="770908" cy="654025"/>
          </a:xfrm>
          <a:prstGeom prst="rect">
            <a:avLst/>
          </a:prstGeom>
        </p:spPr>
        <p:txBody>
          <a:bodyPr lIns="0" tIns="0" rIns="0" bIns="0" rtlCol="0" anchor="t">
            <a:spAutoFit/>
          </a:bodyPr>
          <a:lstStyle/>
          <a:p>
            <a:pPr algn="l">
              <a:lnSpc>
                <a:spcPts val="5134"/>
              </a:lnSpc>
            </a:pPr>
            <a:r>
              <a:rPr lang="it-IT" sz="3949" b="1" noProof="0" dirty="0">
                <a:solidFill>
                  <a:srgbClr val="505AB8"/>
                </a:solidFill>
                <a:latin typeface="Flatory Slab Ultra-Bold"/>
                <a:ea typeface="Flatory Slab Ultra-Bold"/>
                <a:cs typeface="Flatory Slab Ultra-Bold"/>
                <a:sym typeface="Flatory Slab Ultra-Bold"/>
              </a:rPr>
              <a:t>9</a:t>
            </a:r>
          </a:p>
        </p:txBody>
      </p:sp>
      <p:sp>
        <p:nvSpPr>
          <p:cNvPr id="30" name="TextBox 12">
            <a:extLst>
              <a:ext uri="{FF2B5EF4-FFF2-40B4-BE49-F238E27FC236}">
                <a16:creationId xmlns:a16="http://schemas.microsoft.com/office/drawing/2014/main" id="{38778438-88D9-02CE-E6C2-EBD6A0F85E97}"/>
              </a:ext>
            </a:extLst>
          </p:cNvPr>
          <p:cNvSpPr txBox="1"/>
          <p:nvPr/>
        </p:nvSpPr>
        <p:spPr>
          <a:xfrm>
            <a:off x="10115550" y="6250329"/>
            <a:ext cx="7105650" cy="500137"/>
          </a:xfrm>
          <a:prstGeom prst="rect">
            <a:avLst/>
          </a:prstGeom>
        </p:spPr>
        <p:txBody>
          <a:bodyPr lIns="0" tIns="0" rIns="0" bIns="0" rtlCol="0" anchor="t">
            <a:spAutoFit/>
          </a:bodyPr>
          <a:lstStyle/>
          <a:p>
            <a:pPr marL="0" lvl="0" indent="0" algn="l">
              <a:lnSpc>
                <a:spcPts val="3899"/>
              </a:lnSpc>
            </a:pPr>
            <a:r>
              <a:rPr lang="it-IT" sz="2999" b="1" noProof="0" dirty="0">
                <a:solidFill>
                  <a:srgbClr val="000000"/>
                </a:solidFill>
                <a:latin typeface="Flatory Slab Semi-Bold"/>
                <a:ea typeface="Flatory Slab Semi-Bold"/>
                <a:cs typeface="Flatory Slab Semi-Bold"/>
                <a:sym typeface="Flatory Slab Semi-Bold"/>
              </a:rPr>
              <a:t>LHC </a:t>
            </a:r>
            <a:r>
              <a:rPr lang="en-GB" sz="2999" b="1" noProof="0" dirty="0">
                <a:solidFill>
                  <a:srgbClr val="000000"/>
                </a:solidFill>
                <a:latin typeface="Flatory Slab Semi-Bold"/>
                <a:ea typeface="Flatory Slab Semi-Bold"/>
                <a:cs typeface="Flatory Slab Semi-Bold"/>
                <a:sym typeface="Flatory Slab Semi-Bold"/>
              </a:rPr>
              <a:t>Large Hadron </a:t>
            </a:r>
            <a:r>
              <a:rPr lang="en-GB" sz="2999" b="1" dirty="0">
                <a:solidFill>
                  <a:srgbClr val="000000"/>
                </a:solidFill>
                <a:latin typeface="Flatory Slab Semi-Bold"/>
                <a:ea typeface="Flatory Slab Semi-Bold"/>
                <a:cs typeface="Flatory Slab Semi-Bold"/>
                <a:sym typeface="Flatory Slab Semi-Bold"/>
              </a:rPr>
              <a:t>C</a:t>
            </a:r>
            <a:r>
              <a:rPr lang="en-GB" sz="2999" b="1" noProof="0" dirty="0" err="1">
                <a:solidFill>
                  <a:srgbClr val="000000"/>
                </a:solidFill>
                <a:latin typeface="Flatory Slab Semi-Bold"/>
                <a:ea typeface="Flatory Slab Semi-Bold"/>
                <a:cs typeface="Flatory Slab Semi-Bold"/>
                <a:sym typeface="Flatory Slab Semi-Bold"/>
              </a:rPr>
              <a:t>ollider</a:t>
            </a:r>
            <a:endParaRPr lang="it-IT" sz="2999" b="1" noProof="0" dirty="0">
              <a:solidFill>
                <a:srgbClr val="000000"/>
              </a:solidFill>
              <a:latin typeface="Flatory Slab Semi-Bold"/>
              <a:ea typeface="Flatory Slab Semi-Bold"/>
              <a:cs typeface="Flatory Slab Semi-Bold"/>
              <a:sym typeface="Flatory Slab Semi-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FB6C9409-B7B7-C673-EEE5-D4B4B1A2DA2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82584B3-7031-2903-5A4D-5175F4E03568}"/>
              </a:ext>
            </a:extLst>
          </p:cNvPr>
          <p:cNvSpPr/>
          <p:nvPr/>
        </p:nvSpPr>
        <p:spPr>
          <a:xfrm>
            <a:off x="-963350" y="-884855"/>
            <a:ext cx="8345572" cy="8345572"/>
          </a:xfrm>
          <a:custGeom>
            <a:avLst/>
            <a:gdLst/>
            <a:ahLst/>
            <a:cxnLst/>
            <a:rect l="l" t="t" r="r" b="b"/>
            <a:pathLst>
              <a:path w="8345572" h="8345572">
                <a:moveTo>
                  <a:pt x="0" y="0"/>
                </a:moveTo>
                <a:lnTo>
                  <a:pt x="8345572" y="0"/>
                </a:lnTo>
                <a:lnTo>
                  <a:pt x="8345572" y="8345572"/>
                </a:lnTo>
                <a:lnTo>
                  <a:pt x="0" y="8345572"/>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it-IT" noProof="0" dirty="0"/>
          </a:p>
        </p:txBody>
      </p:sp>
      <p:sp>
        <p:nvSpPr>
          <p:cNvPr id="3" name="TextBox 3">
            <a:extLst>
              <a:ext uri="{FF2B5EF4-FFF2-40B4-BE49-F238E27FC236}">
                <a16:creationId xmlns:a16="http://schemas.microsoft.com/office/drawing/2014/main" id="{342D6B4E-E38C-2D6A-C676-F95857A3B33C}"/>
              </a:ext>
            </a:extLst>
          </p:cNvPr>
          <p:cNvSpPr txBox="1"/>
          <p:nvPr/>
        </p:nvSpPr>
        <p:spPr>
          <a:xfrm>
            <a:off x="7162800" y="190500"/>
            <a:ext cx="10820400" cy="956480"/>
          </a:xfrm>
          <a:prstGeom prst="rect">
            <a:avLst/>
          </a:prstGeom>
        </p:spPr>
        <p:txBody>
          <a:bodyPr wrap="square" lIns="0" tIns="0" rIns="0" bIns="0" rtlCol="0" anchor="t">
            <a:spAutoFit/>
          </a:bodyPr>
          <a:lstStyle/>
          <a:p>
            <a:pPr marL="0" lvl="0" indent="0" algn="ctr">
              <a:lnSpc>
                <a:spcPts val="7112"/>
              </a:lnSpc>
              <a:spcBef>
                <a:spcPct val="0"/>
              </a:spcBef>
            </a:pPr>
            <a:r>
              <a:rPr lang="it-IT" sz="7112" spc="42" noProof="0" dirty="0">
                <a:solidFill>
                  <a:srgbClr val="505AB8"/>
                </a:solidFill>
                <a:latin typeface="Kompot Slab"/>
                <a:ea typeface="Kompot Slab"/>
                <a:cs typeface="Kompot Slab"/>
                <a:sym typeface="Kompot Slab"/>
              </a:rPr>
              <a:t>IMMAGINI (2014)</a:t>
            </a:r>
          </a:p>
        </p:txBody>
      </p:sp>
      <p:sp>
        <p:nvSpPr>
          <p:cNvPr id="11" name="Freeform 11">
            <a:extLst>
              <a:ext uri="{FF2B5EF4-FFF2-40B4-BE49-F238E27FC236}">
                <a16:creationId xmlns:a16="http://schemas.microsoft.com/office/drawing/2014/main" id="{727BB2DE-4F32-50BD-6A44-3D8092BB7D91}"/>
              </a:ext>
            </a:extLst>
          </p:cNvPr>
          <p:cNvSpPr/>
          <p:nvPr/>
        </p:nvSpPr>
        <p:spPr>
          <a:xfrm rot="-7357492">
            <a:off x="1780182" y="1967821"/>
            <a:ext cx="2858507" cy="2640221"/>
          </a:xfrm>
          <a:custGeom>
            <a:avLst/>
            <a:gdLst/>
            <a:ahLst/>
            <a:cxnLst/>
            <a:rect l="l" t="t" r="r" b="b"/>
            <a:pathLst>
              <a:path w="2858507" h="2640221">
                <a:moveTo>
                  <a:pt x="0" y="0"/>
                </a:moveTo>
                <a:lnTo>
                  <a:pt x="2858508" y="0"/>
                </a:lnTo>
                <a:lnTo>
                  <a:pt x="2858508" y="2640221"/>
                </a:lnTo>
                <a:lnTo>
                  <a:pt x="0" y="26402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noProof="0" dirty="0"/>
          </a:p>
        </p:txBody>
      </p:sp>
      <p:pic>
        <p:nvPicPr>
          <p:cNvPr id="21" name="Immagine 20" descr="Immagine che contiene interno, acciaio, Produzione di massa, soffitto&#10;&#10;Il contenuto generato dall'IA potrebbe non essere corretto.">
            <a:extLst>
              <a:ext uri="{FF2B5EF4-FFF2-40B4-BE49-F238E27FC236}">
                <a16:creationId xmlns:a16="http://schemas.microsoft.com/office/drawing/2014/main" id="{57707AA7-D312-CCF2-25B7-89DCFC9C2E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1820" y="1038833"/>
            <a:ext cx="6288024" cy="4180867"/>
          </a:xfrm>
          <a:prstGeom prst="rect">
            <a:avLst/>
          </a:prstGeom>
        </p:spPr>
      </p:pic>
      <p:pic>
        <p:nvPicPr>
          <p:cNvPr id="23" name="Immagine 22" descr="Immagine che contiene acciaio, ingegneria, industria, fabbrica&#10;&#10;Il contenuto generato dall'IA potrebbe non essere corretto.">
            <a:extLst>
              <a:ext uri="{FF2B5EF4-FFF2-40B4-BE49-F238E27FC236}">
                <a16:creationId xmlns:a16="http://schemas.microsoft.com/office/drawing/2014/main" id="{67FACD4F-391E-AB77-A6FB-0EA6FC47F2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06200" y="1028700"/>
            <a:ext cx="6288024" cy="4180867"/>
          </a:xfrm>
          <a:prstGeom prst="rect">
            <a:avLst/>
          </a:prstGeom>
        </p:spPr>
      </p:pic>
      <p:pic>
        <p:nvPicPr>
          <p:cNvPr id="25" name="Immagine 24" descr="Immagine che contiene macchina, interno, ingegneria, fabbrica&#10;&#10;Il contenuto generato dall'IA potrebbe non essere corretto.">
            <a:extLst>
              <a:ext uri="{FF2B5EF4-FFF2-40B4-BE49-F238E27FC236}">
                <a16:creationId xmlns:a16="http://schemas.microsoft.com/office/drawing/2014/main" id="{BF10F594-CCED-CADA-32B9-008AA32144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7575" y="5687032"/>
            <a:ext cx="6288025" cy="4180868"/>
          </a:xfrm>
          <a:prstGeom prst="rect">
            <a:avLst/>
          </a:prstGeom>
        </p:spPr>
      </p:pic>
      <p:pic>
        <p:nvPicPr>
          <p:cNvPr id="27" name="Immagine 26" descr="Immagine che contiene interno, metallo, ingegneria, persone&#10;&#10;Il contenuto generato dall'IA potrebbe non essere corretto.">
            <a:extLst>
              <a:ext uri="{FF2B5EF4-FFF2-40B4-BE49-F238E27FC236}">
                <a16:creationId xmlns:a16="http://schemas.microsoft.com/office/drawing/2014/main" id="{C9AA0837-77AB-559A-61A0-7B9F45CDE770}"/>
              </a:ext>
            </a:extLst>
          </p:cNvPr>
          <p:cNvPicPr>
            <a:picLocks noChangeAspect="1"/>
          </p:cNvPicPr>
          <p:nvPr/>
        </p:nvPicPr>
        <p:blipFill>
          <a:blip r:embed="rId9" cstate="print">
            <a:extLst>
              <a:ext uri="{28A0092B-C50C-407E-A947-70E740481C1C}">
                <a14:useLocalDpi xmlns:a14="http://schemas.microsoft.com/office/drawing/2010/main" val="0"/>
              </a:ext>
            </a:extLst>
          </a:blip>
          <a:srcRect l="10761" r="5477"/>
          <a:stretch>
            <a:fillRect/>
          </a:stretch>
        </p:blipFill>
        <p:spPr>
          <a:xfrm>
            <a:off x="7086600" y="5676900"/>
            <a:ext cx="5266978" cy="4180867"/>
          </a:xfrm>
          <a:prstGeom prst="rect">
            <a:avLst/>
          </a:prstGeom>
        </p:spPr>
      </p:pic>
      <p:pic>
        <p:nvPicPr>
          <p:cNvPr id="29" name="Immagine 28" descr="Immagine che contiene tamburo, Strumento musicale, metallo, acciaio&#10;&#10;Il contenuto generato dall'IA potrebbe non essere corretto.">
            <a:extLst>
              <a:ext uri="{FF2B5EF4-FFF2-40B4-BE49-F238E27FC236}">
                <a16:creationId xmlns:a16="http://schemas.microsoft.com/office/drawing/2014/main" id="{822DF57A-915F-2460-F01E-CCD4F0A361A6}"/>
              </a:ext>
            </a:extLst>
          </p:cNvPr>
          <p:cNvPicPr>
            <a:picLocks noChangeAspect="1"/>
          </p:cNvPicPr>
          <p:nvPr/>
        </p:nvPicPr>
        <p:blipFill>
          <a:blip r:embed="rId10" cstate="print">
            <a:extLst>
              <a:ext uri="{28A0092B-C50C-407E-A947-70E740481C1C}">
                <a14:useLocalDpi xmlns:a14="http://schemas.microsoft.com/office/drawing/2010/main" val="0"/>
              </a:ext>
            </a:extLst>
          </a:blip>
          <a:srcRect l="5477" r="13330"/>
          <a:stretch>
            <a:fillRect/>
          </a:stretch>
        </p:blipFill>
        <p:spPr>
          <a:xfrm>
            <a:off x="12649200" y="5687032"/>
            <a:ext cx="5105400" cy="4180868"/>
          </a:xfrm>
          <a:prstGeom prst="rect">
            <a:avLst/>
          </a:prstGeom>
        </p:spPr>
      </p:pic>
      <p:sp>
        <p:nvSpPr>
          <p:cNvPr id="4" name="CasellaDiTesto 3">
            <a:extLst>
              <a:ext uri="{FF2B5EF4-FFF2-40B4-BE49-F238E27FC236}">
                <a16:creationId xmlns:a16="http://schemas.microsoft.com/office/drawing/2014/main" id="{1BC6461D-0804-75A7-92CE-56B6D693DA8C}"/>
              </a:ext>
            </a:extLst>
          </p:cNvPr>
          <p:cNvSpPr txBox="1"/>
          <p:nvPr/>
        </p:nvSpPr>
        <p:spPr>
          <a:xfrm>
            <a:off x="11887200" y="5219700"/>
            <a:ext cx="5486400" cy="523220"/>
          </a:xfrm>
          <a:prstGeom prst="rect">
            <a:avLst/>
          </a:prstGeom>
          <a:noFill/>
        </p:spPr>
        <p:txBody>
          <a:bodyPr wrap="square" rtlCol="0">
            <a:spAutoFit/>
          </a:bodyPr>
          <a:lstStyle/>
          <a:p>
            <a:pPr algn="ctr"/>
            <a:r>
              <a:rPr lang="it-IT" sz="2800" dirty="0"/>
              <a:t>Rivelatore ATLAS</a:t>
            </a:r>
          </a:p>
        </p:txBody>
      </p:sp>
      <p:sp>
        <p:nvSpPr>
          <p:cNvPr id="5" name="CasellaDiTesto 4">
            <a:extLst>
              <a:ext uri="{FF2B5EF4-FFF2-40B4-BE49-F238E27FC236}">
                <a16:creationId xmlns:a16="http://schemas.microsoft.com/office/drawing/2014/main" id="{4B4AB92A-B1EB-B3E8-FB2D-E9B8A2086E6C}"/>
              </a:ext>
            </a:extLst>
          </p:cNvPr>
          <p:cNvSpPr txBox="1"/>
          <p:nvPr/>
        </p:nvSpPr>
        <p:spPr>
          <a:xfrm>
            <a:off x="5562600" y="5219700"/>
            <a:ext cx="5486400" cy="523220"/>
          </a:xfrm>
          <a:prstGeom prst="rect">
            <a:avLst/>
          </a:prstGeom>
          <a:noFill/>
        </p:spPr>
        <p:txBody>
          <a:bodyPr wrap="square" rtlCol="0">
            <a:spAutoFit/>
          </a:bodyPr>
          <a:lstStyle/>
          <a:p>
            <a:pPr algn="ctr"/>
            <a:r>
              <a:rPr lang="it-IT" sz="2800" dirty="0"/>
              <a:t>Centro dati CERN</a:t>
            </a:r>
          </a:p>
        </p:txBody>
      </p:sp>
      <p:sp>
        <p:nvSpPr>
          <p:cNvPr id="6" name="CasellaDiTesto 5">
            <a:extLst>
              <a:ext uri="{FF2B5EF4-FFF2-40B4-BE49-F238E27FC236}">
                <a16:creationId xmlns:a16="http://schemas.microsoft.com/office/drawing/2014/main" id="{6AD36A37-0D1A-A1A7-CE00-ED4A646591F9}"/>
              </a:ext>
            </a:extLst>
          </p:cNvPr>
          <p:cNvSpPr txBox="1"/>
          <p:nvPr/>
        </p:nvSpPr>
        <p:spPr>
          <a:xfrm>
            <a:off x="838200" y="9801880"/>
            <a:ext cx="5486400" cy="523220"/>
          </a:xfrm>
          <a:prstGeom prst="rect">
            <a:avLst/>
          </a:prstGeom>
          <a:noFill/>
        </p:spPr>
        <p:txBody>
          <a:bodyPr wrap="square" rtlCol="0">
            <a:spAutoFit/>
          </a:bodyPr>
          <a:lstStyle/>
          <a:p>
            <a:pPr algn="ctr"/>
            <a:r>
              <a:rPr lang="it-IT" sz="2800" dirty="0"/>
              <a:t>Sincrociclotrone</a:t>
            </a:r>
          </a:p>
        </p:txBody>
      </p:sp>
      <p:sp>
        <p:nvSpPr>
          <p:cNvPr id="7" name="CasellaDiTesto 6">
            <a:extLst>
              <a:ext uri="{FF2B5EF4-FFF2-40B4-BE49-F238E27FC236}">
                <a16:creationId xmlns:a16="http://schemas.microsoft.com/office/drawing/2014/main" id="{230204A8-A12C-EE1F-8097-042722056353}"/>
              </a:ext>
            </a:extLst>
          </p:cNvPr>
          <p:cNvSpPr txBox="1"/>
          <p:nvPr/>
        </p:nvSpPr>
        <p:spPr>
          <a:xfrm>
            <a:off x="6934200" y="9791700"/>
            <a:ext cx="5486400" cy="523220"/>
          </a:xfrm>
          <a:prstGeom prst="rect">
            <a:avLst/>
          </a:prstGeom>
          <a:noFill/>
        </p:spPr>
        <p:txBody>
          <a:bodyPr wrap="square" rtlCol="0">
            <a:spAutoFit/>
          </a:bodyPr>
          <a:lstStyle/>
          <a:p>
            <a:pPr algn="ctr"/>
            <a:r>
              <a:rPr lang="it-IT" sz="2800" dirty="0"/>
              <a:t>Acceleratore lineare LINAC</a:t>
            </a:r>
          </a:p>
        </p:txBody>
      </p:sp>
      <p:sp>
        <p:nvSpPr>
          <p:cNvPr id="8" name="CasellaDiTesto 7">
            <a:extLst>
              <a:ext uri="{FF2B5EF4-FFF2-40B4-BE49-F238E27FC236}">
                <a16:creationId xmlns:a16="http://schemas.microsoft.com/office/drawing/2014/main" id="{47E6AFAB-7F4B-54B3-8D77-DD8310CA9C72}"/>
              </a:ext>
            </a:extLst>
          </p:cNvPr>
          <p:cNvSpPr txBox="1"/>
          <p:nvPr/>
        </p:nvSpPr>
        <p:spPr>
          <a:xfrm>
            <a:off x="12344400" y="9791700"/>
            <a:ext cx="5486400" cy="523220"/>
          </a:xfrm>
          <a:prstGeom prst="rect">
            <a:avLst/>
          </a:prstGeom>
          <a:noFill/>
        </p:spPr>
        <p:txBody>
          <a:bodyPr wrap="square" rtlCol="0">
            <a:spAutoFit/>
          </a:bodyPr>
          <a:lstStyle/>
          <a:p>
            <a:pPr algn="ctr"/>
            <a:r>
              <a:rPr lang="it-IT" sz="2800" dirty="0"/>
              <a:t>Acceleratore lineare LINAC</a:t>
            </a:r>
          </a:p>
        </p:txBody>
      </p:sp>
    </p:spTree>
    <p:extLst>
      <p:ext uri="{BB962C8B-B14F-4D97-AF65-F5344CB8AC3E}">
        <p14:creationId xmlns:p14="http://schemas.microsoft.com/office/powerpoint/2010/main" val="398377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167CF494-97CD-9406-0ACA-20D10E551E3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FF31F1F-61D5-532F-BD89-AB47128409E8}"/>
              </a:ext>
            </a:extLst>
          </p:cNvPr>
          <p:cNvSpPr/>
          <p:nvPr/>
        </p:nvSpPr>
        <p:spPr>
          <a:xfrm>
            <a:off x="-963350" y="-884855"/>
            <a:ext cx="8345572" cy="8345572"/>
          </a:xfrm>
          <a:custGeom>
            <a:avLst/>
            <a:gdLst/>
            <a:ahLst/>
            <a:cxnLst/>
            <a:rect l="l" t="t" r="r" b="b"/>
            <a:pathLst>
              <a:path w="8345572" h="8345572">
                <a:moveTo>
                  <a:pt x="0" y="0"/>
                </a:moveTo>
                <a:lnTo>
                  <a:pt x="8345572" y="0"/>
                </a:lnTo>
                <a:lnTo>
                  <a:pt x="8345572" y="8345572"/>
                </a:lnTo>
                <a:lnTo>
                  <a:pt x="0" y="8345572"/>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it-IT" noProof="0" dirty="0"/>
          </a:p>
        </p:txBody>
      </p:sp>
      <p:sp>
        <p:nvSpPr>
          <p:cNvPr id="3" name="TextBox 3">
            <a:extLst>
              <a:ext uri="{FF2B5EF4-FFF2-40B4-BE49-F238E27FC236}">
                <a16:creationId xmlns:a16="http://schemas.microsoft.com/office/drawing/2014/main" id="{C925BEDA-3DE0-289C-DA97-00A45343457D}"/>
              </a:ext>
            </a:extLst>
          </p:cNvPr>
          <p:cNvSpPr txBox="1"/>
          <p:nvPr/>
        </p:nvSpPr>
        <p:spPr>
          <a:xfrm>
            <a:off x="7162800" y="190500"/>
            <a:ext cx="10820400" cy="956480"/>
          </a:xfrm>
          <a:prstGeom prst="rect">
            <a:avLst/>
          </a:prstGeom>
        </p:spPr>
        <p:txBody>
          <a:bodyPr wrap="square" lIns="0" tIns="0" rIns="0" bIns="0" rtlCol="0" anchor="t">
            <a:spAutoFit/>
          </a:bodyPr>
          <a:lstStyle/>
          <a:p>
            <a:pPr marL="0" lvl="0" indent="0" algn="ctr">
              <a:lnSpc>
                <a:spcPts val="7112"/>
              </a:lnSpc>
              <a:spcBef>
                <a:spcPct val="0"/>
              </a:spcBef>
            </a:pPr>
            <a:r>
              <a:rPr lang="it-IT" sz="7112" spc="42" noProof="0" dirty="0">
                <a:solidFill>
                  <a:srgbClr val="505AB8"/>
                </a:solidFill>
                <a:latin typeface="Kompot Slab"/>
                <a:ea typeface="Kompot Slab"/>
                <a:cs typeface="Kompot Slab"/>
                <a:sym typeface="Kompot Slab"/>
              </a:rPr>
              <a:t>IMMAGINI (2014)</a:t>
            </a:r>
          </a:p>
        </p:txBody>
      </p:sp>
      <p:sp>
        <p:nvSpPr>
          <p:cNvPr id="11" name="Freeform 11">
            <a:extLst>
              <a:ext uri="{FF2B5EF4-FFF2-40B4-BE49-F238E27FC236}">
                <a16:creationId xmlns:a16="http://schemas.microsoft.com/office/drawing/2014/main" id="{2DC48576-5259-C704-8915-0714A943FB8F}"/>
              </a:ext>
            </a:extLst>
          </p:cNvPr>
          <p:cNvSpPr/>
          <p:nvPr/>
        </p:nvSpPr>
        <p:spPr>
          <a:xfrm rot="-7357492">
            <a:off x="1780182" y="1967821"/>
            <a:ext cx="2858507" cy="2640221"/>
          </a:xfrm>
          <a:custGeom>
            <a:avLst/>
            <a:gdLst/>
            <a:ahLst/>
            <a:cxnLst/>
            <a:rect l="l" t="t" r="r" b="b"/>
            <a:pathLst>
              <a:path w="2858507" h="2640221">
                <a:moveTo>
                  <a:pt x="0" y="0"/>
                </a:moveTo>
                <a:lnTo>
                  <a:pt x="2858508" y="0"/>
                </a:lnTo>
                <a:lnTo>
                  <a:pt x="2858508" y="2640221"/>
                </a:lnTo>
                <a:lnTo>
                  <a:pt x="0" y="26402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noProof="0" dirty="0"/>
          </a:p>
        </p:txBody>
      </p:sp>
      <p:pic>
        <p:nvPicPr>
          <p:cNvPr id="5" name="Immagine 4" descr="Immagine che contiene testo, muro, interno, cartello&#10;&#10;Il contenuto generato dall'IA potrebbe non essere corretto.">
            <a:extLst>
              <a:ext uri="{FF2B5EF4-FFF2-40B4-BE49-F238E27FC236}">
                <a16:creationId xmlns:a16="http://schemas.microsoft.com/office/drawing/2014/main" id="{4A3B03BD-031C-F0F1-B638-9B7A832BB4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8957" y="1372468"/>
            <a:ext cx="13109483" cy="8716412"/>
          </a:xfrm>
          <a:prstGeom prst="rect">
            <a:avLst/>
          </a:prstGeom>
        </p:spPr>
      </p:pic>
    </p:spTree>
    <p:extLst>
      <p:ext uri="{BB962C8B-B14F-4D97-AF65-F5344CB8AC3E}">
        <p14:creationId xmlns:p14="http://schemas.microsoft.com/office/powerpoint/2010/main" val="572345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a:off x="-1272238" y="-216479"/>
            <a:ext cx="7226067" cy="10719957"/>
            <a:chOff x="0" y="0"/>
            <a:chExt cx="1903162" cy="2823363"/>
          </a:xfrm>
        </p:grpSpPr>
        <p:sp>
          <p:nvSpPr>
            <p:cNvPr id="3" name="Freeform 3"/>
            <p:cNvSpPr/>
            <p:nvPr/>
          </p:nvSpPr>
          <p:spPr>
            <a:xfrm>
              <a:off x="0" y="0"/>
              <a:ext cx="1903162" cy="2823363"/>
            </a:xfrm>
            <a:custGeom>
              <a:avLst/>
              <a:gdLst/>
              <a:ahLst/>
              <a:cxnLst/>
              <a:rect l="l" t="t" r="r" b="b"/>
              <a:pathLst>
                <a:path w="1903162" h="2823363">
                  <a:moveTo>
                    <a:pt x="0" y="0"/>
                  </a:moveTo>
                  <a:lnTo>
                    <a:pt x="1903162" y="0"/>
                  </a:lnTo>
                  <a:lnTo>
                    <a:pt x="1903162" y="2823363"/>
                  </a:lnTo>
                  <a:lnTo>
                    <a:pt x="0" y="2823363"/>
                  </a:lnTo>
                  <a:close/>
                </a:path>
              </a:pathLst>
            </a:custGeom>
            <a:solidFill>
              <a:srgbClr val="DADCEF">
                <a:alpha val="69804"/>
              </a:srgbClr>
            </a:solidFill>
          </p:spPr>
          <p:txBody>
            <a:bodyPr/>
            <a:lstStyle/>
            <a:p>
              <a:endParaRPr lang="it-IT" noProof="0" dirty="0"/>
            </a:p>
          </p:txBody>
        </p:sp>
        <p:sp>
          <p:nvSpPr>
            <p:cNvPr id="4" name="TextBox 4"/>
            <p:cNvSpPr txBox="1"/>
            <p:nvPr/>
          </p:nvSpPr>
          <p:spPr>
            <a:xfrm>
              <a:off x="0" y="-38100"/>
              <a:ext cx="1903162" cy="2861463"/>
            </a:xfrm>
            <a:prstGeom prst="rect">
              <a:avLst/>
            </a:prstGeom>
          </p:spPr>
          <p:txBody>
            <a:bodyPr lIns="50800" tIns="50800" rIns="50800" bIns="50800" rtlCol="0" anchor="ctr"/>
            <a:lstStyle/>
            <a:p>
              <a:pPr algn="ctr">
                <a:lnSpc>
                  <a:spcPts val="2659"/>
                </a:lnSpc>
              </a:pPr>
              <a:endParaRPr lang="it-IT" noProof="0" dirty="0"/>
            </a:p>
          </p:txBody>
        </p:sp>
      </p:grpSp>
      <p:sp>
        <p:nvSpPr>
          <p:cNvPr id="5" name="Freeform 5"/>
          <p:cNvSpPr/>
          <p:nvPr/>
        </p:nvSpPr>
        <p:spPr>
          <a:xfrm>
            <a:off x="2798508" y="2526873"/>
            <a:ext cx="2616627" cy="2616627"/>
          </a:xfrm>
          <a:custGeom>
            <a:avLst/>
            <a:gdLst/>
            <a:ahLst/>
            <a:cxnLst/>
            <a:rect l="l" t="t" r="r" b="b"/>
            <a:pathLst>
              <a:path w="2616627" h="2616627">
                <a:moveTo>
                  <a:pt x="0" y="0"/>
                </a:moveTo>
                <a:lnTo>
                  <a:pt x="2616628" y="0"/>
                </a:lnTo>
                <a:lnTo>
                  <a:pt x="2616628" y="2616627"/>
                </a:lnTo>
                <a:lnTo>
                  <a:pt x="0" y="26166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noProof="0" dirty="0"/>
          </a:p>
        </p:txBody>
      </p:sp>
      <p:sp>
        <p:nvSpPr>
          <p:cNvPr id="6" name="Freeform 6"/>
          <p:cNvSpPr/>
          <p:nvPr/>
        </p:nvSpPr>
        <p:spPr>
          <a:xfrm flipH="1">
            <a:off x="3060262" y="2683538"/>
            <a:ext cx="2093121" cy="2303297"/>
          </a:xfrm>
          <a:custGeom>
            <a:avLst/>
            <a:gdLst/>
            <a:ahLst/>
            <a:cxnLst/>
            <a:rect l="l" t="t" r="r" b="b"/>
            <a:pathLst>
              <a:path w="2093121" h="2303297">
                <a:moveTo>
                  <a:pt x="2093121" y="0"/>
                </a:moveTo>
                <a:lnTo>
                  <a:pt x="0" y="0"/>
                </a:lnTo>
                <a:lnTo>
                  <a:pt x="0" y="2303297"/>
                </a:lnTo>
                <a:lnTo>
                  <a:pt x="2093121" y="2303297"/>
                </a:lnTo>
                <a:lnTo>
                  <a:pt x="2093121" y="0"/>
                </a:lnTo>
                <a:close/>
              </a:path>
            </a:pathLst>
          </a:custGeom>
          <a:blipFill>
            <a:blip r:embed="rId4"/>
            <a:stretch>
              <a:fillRect/>
            </a:stretch>
          </a:blipFill>
        </p:spPr>
        <p:txBody>
          <a:bodyPr/>
          <a:lstStyle/>
          <a:p>
            <a:endParaRPr lang="it-IT" noProof="0" dirty="0"/>
          </a:p>
        </p:txBody>
      </p:sp>
      <p:sp>
        <p:nvSpPr>
          <p:cNvPr id="7" name="Freeform 7"/>
          <p:cNvSpPr/>
          <p:nvPr/>
        </p:nvSpPr>
        <p:spPr>
          <a:xfrm>
            <a:off x="-2038930" y="3235470"/>
            <a:ext cx="7214604" cy="7367445"/>
          </a:xfrm>
          <a:custGeom>
            <a:avLst/>
            <a:gdLst/>
            <a:ahLst/>
            <a:cxnLst/>
            <a:rect l="l" t="t" r="r" b="b"/>
            <a:pathLst>
              <a:path w="7214604" h="7367445">
                <a:moveTo>
                  <a:pt x="0" y="0"/>
                </a:moveTo>
                <a:lnTo>
                  <a:pt x="7214605" y="0"/>
                </a:lnTo>
                <a:lnTo>
                  <a:pt x="7214605" y="7367445"/>
                </a:lnTo>
                <a:lnTo>
                  <a:pt x="0" y="7367445"/>
                </a:lnTo>
                <a:lnTo>
                  <a:pt x="0" y="0"/>
                </a:lnTo>
                <a:close/>
              </a:path>
            </a:pathLst>
          </a:custGeom>
          <a:blipFill>
            <a:blip r:embed="rId5"/>
            <a:stretch>
              <a:fillRect b="-104544"/>
            </a:stretch>
          </a:blipFill>
        </p:spPr>
        <p:txBody>
          <a:bodyPr/>
          <a:lstStyle/>
          <a:p>
            <a:endParaRPr lang="it-IT" noProof="0" dirty="0"/>
          </a:p>
        </p:txBody>
      </p:sp>
      <p:sp>
        <p:nvSpPr>
          <p:cNvPr id="8" name="TextBox 8"/>
          <p:cNvSpPr txBox="1"/>
          <p:nvPr/>
        </p:nvSpPr>
        <p:spPr>
          <a:xfrm>
            <a:off x="7911084" y="1493812"/>
            <a:ext cx="8419661" cy="1164887"/>
          </a:xfrm>
          <a:prstGeom prst="rect">
            <a:avLst/>
          </a:prstGeom>
        </p:spPr>
        <p:txBody>
          <a:bodyPr lIns="0" tIns="0" rIns="0" bIns="0" rtlCol="0" anchor="t">
            <a:spAutoFit/>
          </a:bodyPr>
          <a:lstStyle/>
          <a:p>
            <a:pPr marL="0" lvl="0" indent="0" algn="ctr">
              <a:lnSpc>
                <a:spcPts val="8623"/>
              </a:lnSpc>
              <a:spcBef>
                <a:spcPct val="0"/>
              </a:spcBef>
            </a:pPr>
            <a:r>
              <a:rPr lang="it-IT" sz="8623" spc="51" noProof="0" dirty="0">
                <a:solidFill>
                  <a:srgbClr val="505AB8"/>
                </a:solidFill>
                <a:latin typeface="Kompot Slab"/>
                <a:ea typeface="Kompot Slab"/>
                <a:cs typeface="Kompot Slab"/>
                <a:sym typeface="Kompot Slab"/>
              </a:rPr>
              <a:t>Conclusione</a:t>
            </a:r>
          </a:p>
        </p:txBody>
      </p:sp>
      <p:sp>
        <p:nvSpPr>
          <p:cNvPr id="9" name="TextBox 9"/>
          <p:cNvSpPr txBox="1"/>
          <p:nvPr/>
        </p:nvSpPr>
        <p:spPr>
          <a:xfrm>
            <a:off x="7943624" y="2857500"/>
            <a:ext cx="8354581" cy="1500411"/>
          </a:xfrm>
          <a:prstGeom prst="rect">
            <a:avLst/>
          </a:prstGeom>
        </p:spPr>
        <p:txBody>
          <a:bodyPr lIns="0" tIns="0" rIns="0" bIns="0" rtlCol="0" anchor="t">
            <a:spAutoFit/>
          </a:bodyPr>
          <a:lstStyle/>
          <a:p>
            <a:pPr marL="0" lvl="0" indent="0" algn="ctr">
              <a:lnSpc>
                <a:spcPts val="3894"/>
              </a:lnSpc>
              <a:spcBef>
                <a:spcPct val="0"/>
              </a:spcBef>
            </a:pPr>
            <a:r>
              <a:rPr lang="it-IT" sz="2782" b="1" dirty="0">
                <a:solidFill>
                  <a:srgbClr val="000000"/>
                </a:solidFill>
                <a:latin typeface="Flatory Slab Medium"/>
                <a:ea typeface="Flatory Slab Medium"/>
                <a:cs typeface="Flatory Slab Medium"/>
                <a:sym typeface="Flatory Slab Medium"/>
              </a:rPr>
              <a:t>L’idea del CERN ha permesso alla Ricerca Europea e mondiale di risollevarsi dopo i disastri della seconda guerra mondiale</a:t>
            </a:r>
            <a:endParaRPr lang="it-IT" sz="2782" b="1" noProof="0" dirty="0">
              <a:solidFill>
                <a:srgbClr val="000000"/>
              </a:solidFill>
              <a:latin typeface="Flatory Slab Medium"/>
              <a:ea typeface="Flatory Slab Medium"/>
              <a:cs typeface="Flatory Slab Medium"/>
              <a:sym typeface="Flatory Slab Medium"/>
            </a:endParaRPr>
          </a:p>
        </p:txBody>
      </p:sp>
      <p:sp>
        <p:nvSpPr>
          <p:cNvPr id="10" name="TextBox 10"/>
          <p:cNvSpPr txBox="1"/>
          <p:nvPr/>
        </p:nvSpPr>
        <p:spPr>
          <a:xfrm>
            <a:off x="7943624" y="4991100"/>
            <a:ext cx="8354581" cy="3000821"/>
          </a:xfrm>
          <a:prstGeom prst="rect">
            <a:avLst/>
          </a:prstGeom>
        </p:spPr>
        <p:txBody>
          <a:bodyPr lIns="0" tIns="0" rIns="0" bIns="0" rtlCol="0" anchor="t">
            <a:spAutoFit/>
          </a:bodyPr>
          <a:lstStyle/>
          <a:p>
            <a:pPr marL="0" lvl="0" indent="0" algn="ctr">
              <a:lnSpc>
                <a:spcPts val="3894"/>
              </a:lnSpc>
              <a:spcBef>
                <a:spcPct val="0"/>
              </a:spcBef>
            </a:pPr>
            <a:r>
              <a:rPr lang="it-IT" sz="2782" b="1" noProof="0" dirty="0">
                <a:solidFill>
                  <a:srgbClr val="000000"/>
                </a:solidFill>
                <a:latin typeface="Flatory Slab Medium"/>
                <a:ea typeface="Flatory Slab Medium"/>
                <a:cs typeface="Flatory Slab Medium"/>
                <a:sym typeface="Flatory Slab Medium"/>
              </a:rPr>
              <a:t>L’idea, imperniata su Ricerca Avanzata, Condivisione, Inclusione ed attenzione per le nuove generazioni, può essere la base per un ritorno dell’Europa come protagonista del progresso non solo scientifico, ma anche industriale e culturale mondiale  </a:t>
            </a:r>
          </a:p>
        </p:txBody>
      </p:sp>
      <p:sp>
        <p:nvSpPr>
          <p:cNvPr id="11" name="AutoShape 11"/>
          <p:cNvSpPr/>
          <p:nvPr/>
        </p:nvSpPr>
        <p:spPr>
          <a:xfrm>
            <a:off x="7944164" y="4686300"/>
            <a:ext cx="8353501" cy="0"/>
          </a:xfrm>
          <a:prstGeom prst="line">
            <a:avLst/>
          </a:prstGeom>
          <a:ln w="57150" cap="rnd">
            <a:solidFill>
              <a:srgbClr val="525CBF"/>
            </a:solidFill>
            <a:prstDash val="solid"/>
            <a:headEnd type="none" w="sm" len="sm"/>
            <a:tailEnd type="none" w="sm" len="sm"/>
          </a:ln>
        </p:spPr>
        <p:txBody>
          <a:bodyPr/>
          <a:lstStyle/>
          <a:p>
            <a:endParaRPr lang="it-IT" noProof="0" dirty="0"/>
          </a:p>
        </p:txBody>
      </p:sp>
      <p:sp>
        <p:nvSpPr>
          <p:cNvPr id="12" name="AutoShape 12"/>
          <p:cNvSpPr/>
          <p:nvPr/>
        </p:nvSpPr>
        <p:spPr>
          <a:xfrm>
            <a:off x="7944164" y="2628900"/>
            <a:ext cx="8353501" cy="0"/>
          </a:xfrm>
          <a:prstGeom prst="line">
            <a:avLst/>
          </a:prstGeom>
          <a:ln w="57150" cap="rnd">
            <a:solidFill>
              <a:srgbClr val="525CBF"/>
            </a:solidFill>
            <a:prstDash val="solid"/>
            <a:headEnd type="none" w="sm" len="sm"/>
            <a:tailEnd type="none" w="sm" len="sm"/>
          </a:ln>
        </p:spPr>
        <p:txBody>
          <a:bodyPr/>
          <a:lstStyle/>
          <a:p>
            <a:endParaRPr lang="it-IT" noProof="0" dirty="0"/>
          </a:p>
        </p:txBody>
      </p:sp>
      <p:sp>
        <p:nvSpPr>
          <p:cNvPr id="13" name="AutoShape 13"/>
          <p:cNvSpPr/>
          <p:nvPr/>
        </p:nvSpPr>
        <p:spPr>
          <a:xfrm>
            <a:off x="7944164" y="8267700"/>
            <a:ext cx="8353501" cy="0"/>
          </a:xfrm>
          <a:prstGeom prst="line">
            <a:avLst/>
          </a:prstGeom>
          <a:ln w="57150" cap="rnd">
            <a:solidFill>
              <a:srgbClr val="525CBF"/>
            </a:solidFill>
            <a:prstDash val="solid"/>
            <a:headEnd type="none" w="sm" len="sm"/>
            <a:tailEnd type="none" w="sm" len="sm"/>
          </a:ln>
        </p:spPr>
        <p:txBody>
          <a:bodyPr/>
          <a:lstStyle/>
          <a:p>
            <a:endParaRPr lang="it-IT" noProof="0" dirty="0"/>
          </a:p>
        </p:txBody>
      </p:sp>
      <p:pic>
        <p:nvPicPr>
          <p:cNvPr id="14" name="Immagine 13" descr="Immagine che contiene simbolo, Blu elettrico, bandiera, logo&#10;&#10;Il contenuto generato dall'IA potrebbe non essere corretto.">
            <a:extLst>
              <a:ext uri="{FF2B5EF4-FFF2-40B4-BE49-F238E27FC236}">
                <a16:creationId xmlns:a16="http://schemas.microsoft.com/office/drawing/2014/main" id="{C863925F-CBBC-2293-0EE5-0954B6B2AA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192014"/>
            <a:ext cx="800786" cy="800786"/>
          </a:xfrm>
          <a:prstGeom prst="rect">
            <a:avLst/>
          </a:prstGeom>
        </p:spPr>
      </p:pic>
      <p:sp>
        <p:nvSpPr>
          <p:cNvPr id="15" name="TextBox 9">
            <a:extLst>
              <a:ext uri="{FF2B5EF4-FFF2-40B4-BE49-F238E27FC236}">
                <a16:creationId xmlns:a16="http://schemas.microsoft.com/office/drawing/2014/main" id="{3A1B30F3-E653-6991-7D8E-BC4B4A2FA076}"/>
              </a:ext>
            </a:extLst>
          </p:cNvPr>
          <p:cNvSpPr txBox="1"/>
          <p:nvPr/>
        </p:nvSpPr>
        <p:spPr>
          <a:xfrm>
            <a:off x="5953830" y="8596089"/>
            <a:ext cx="12334170" cy="1500411"/>
          </a:xfrm>
          <a:prstGeom prst="rect">
            <a:avLst/>
          </a:prstGeom>
        </p:spPr>
        <p:txBody>
          <a:bodyPr wrap="square" lIns="0" tIns="0" rIns="0" bIns="0" rtlCol="0" anchor="t">
            <a:spAutoFit/>
          </a:bodyPr>
          <a:lstStyle/>
          <a:p>
            <a:pPr marL="0" lvl="0" indent="0" algn="ctr">
              <a:lnSpc>
                <a:spcPts val="3894"/>
              </a:lnSpc>
              <a:spcBef>
                <a:spcPct val="0"/>
              </a:spcBef>
            </a:pPr>
            <a:r>
              <a:rPr lang="it-IT" sz="2782" b="1" dirty="0">
                <a:solidFill>
                  <a:srgbClr val="000000"/>
                </a:solidFill>
                <a:latin typeface="Flatory Slab Medium"/>
                <a:ea typeface="Flatory Slab Medium"/>
                <a:cs typeface="Flatory Slab Medium"/>
                <a:sym typeface="Flatory Slab Medium"/>
              </a:rPr>
              <a:t>Fonti bibliografiche: </a:t>
            </a:r>
          </a:p>
          <a:p>
            <a:pPr lvl="0" algn="ctr">
              <a:lnSpc>
                <a:spcPts val="3894"/>
              </a:lnSpc>
              <a:spcBef>
                <a:spcPct val="0"/>
              </a:spcBef>
            </a:pPr>
            <a:r>
              <a:rPr lang="it-IT" sz="2782" b="1" noProof="0" dirty="0">
                <a:solidFill>
                  <a:srgbClr val="000000"/>
                </a:solidFill>
                <a:latin typeface="Flatory Slab Medium"/>
                <a:ea typeface="Flatory Slab Medium"/>
                <a:cs typeface="Flatory Slab Medium"/>
                <a:sym typeface="Flatory Slab Medium"/>
              </a:rPr>
              <a:t>Sito </a:t>
            </a:r>
            <a:r>
              <a:rPr lang="it-IT" sz="2782" b="1" dirty="0">
                <a:solidFill>
                  <a:srgbClr val="000000"/>
                </a:solidFill>
                <a:latin typeface="Flatory Slab Medium"/>
                <a:ea typeface="Flatory Slab Medium"/>
                <a:cs typeface="Flatory Slab Medium"/>
                <a:sym typeface="Flatory Slab Medium"/>
              </a:rPr>
              <a:t>del CERN </a:t>
            </a:r>
            <a:r>
              <a:rPr lang="it-IT" sz="2782" b="1" dirty="0">
                <a:solidFill>
                  <a:srgbClr val="000000"/>
                </a:solidFill>
                <a:latin typeface="Flatory Slab Medium"/>
                <a:ea typeface="Flatory Slab Medium"/>
                <a:cs typeface="Flatory Slab Medium"/>
                <a:sym typeface="Flatory Slab Medium"/>
                <a:hlinkClick r:id="rId7"/>
              </a:rPr>
              <a:t>https://home.cern/</a:t>
            </a:r>
            <a:endParaRPr lang="it-IT" sz="2782" b="1" dirty="0">
              <a:solidFill>
                <a:srgbClr val="000000"/>
              </a:solidFill>
              <a:latin typeface="Flatory Slab Medium"/>
              <a:ea typeface="Flatory Slab Medium"/>
              <a:cs typeface="Flatory Slab Medium"/>
              <a:sym typeface="Flatory Slab Medium"/>
            </a:endParaRPr>
          </a:p>
          <a:p>
            <a:pPr lvl="0" algn="ctr">
              <a:lnSpc>
                <a:spcPts val="3894"/>
              </a:lnSpc>
              <a:spcBef>
                <a:spcPct val="0"/>
              </a:spcBef>
            </a:pPr>
            <a:r>
              <a:rPr lang="it-IT" sz="2782" b="1" noProof="0" dirty="0">
                <a:solidFill>
                  <a:srgbClr val="000000"/>
                </a:solidFill>
                <a:latin typeface="Flatory Slab Medium"/>
                <a:ea typeface="Flatory Slab Medium"/>
                <a:cs typeface="Flatory Slab Medium"/>
                <a:sym typeface="Flatory Slab Medium"/>
              </a:rPr>
              <a:t>CERN Infinito 1954-2004 testimonianze di 50 anni di ricerca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8981A-3A49-4353-A611-B83B1F90A33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995D26E-BD80-1E41-E1F8-4965BF9D9062}"/>
              </a:ext>
            </a:extLst>
          </p:cNvPr>
          <p:cNvSpPr/>
          <p:nvPr/>
        </p:nvSpPr>
        <p:spPr>
          <a:xfrm>
            <a:off x="13144500" y="-51655"/>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noProof="0" dirty="0"/>
          </a:p>
        </p:txBody>
      </p:sp>
      <p:sp>
        <p:nvSpPr>
          <p:cNvPr id="3" name="Freeform 3">
            <a:extLst>
              <a:ext uri="{FF2B5EF4-FFF2-40B4-BE49-F238E27FC236}">
                <a16:creationId xmlns:a16="http://schemas.microsoft.com/office/drawing/2014/main" id="{93BE8712-1DA4-3172-D064-0DE4713782F9}"/>
              </a:ext>
            </a:extLst>
          </p:cNvPr>
          <p:cNvSpPr/>
          <p:nvPr/>
        </p:nvSpPr>
        <p:spPr>
          <a:xfrm flipH="1">
            <a:off x="14173555" y="564258"/>
            <a:ext cx="8228889" cy="9055174"/>
          </a:xfrm>
          <a:custGeom>
            <a:avLst/>
            <a:gdLst/>
            <a:ahLst/>
            <a:cxnLst/>
            <a:rect l="l" t="t" r="r" b="b"/>
            <a:pathLst>
              <a:path w="8228889" h="9055174">
                <a:moveTo>
                  <a:pt x="8228890" y="0"/>
                </a:moveTo>
                <a:lnTo>
                  <a:pt x="0" y="0"/>
                </a:lnTo>
                <a:lnTo>
                  <a:pt x="0" y="9055174"/>
                </a:lnTo>
                <a:lnTo>
                  <a:pt x="8228890" y="9055174"/>
                </a:lnTo>
                <a:lnTo>
                  <a:pt x="8228890" y="0"/>
                </a:lnTo>
                <a:close/>
              </a:path>
            </a:pathLst>
          </a:custGeom>
          <a:blipFill>
            <a:blip r:embed="rId4"/>
            <a:stretch>
              <a:fillRect/>
            </a:stretch>
          </a:blipFill>
        </p:spPr>
        <p:txBody>
          <a:bodyPr/>
          <a:lstStyle/>
          <a:p>
            <a:endParaRPr lang="it-IT" noProof="0" dirty="0"/>
          </a:p>
        </p:txBody>
      </p:sp>
      <p:grpSp>
        <p:nvGrpSpPr>
          <p:cNvPr id="4" name="Group 4">
            <a:extLst>
              <a:ext uri="{FF2B5EF4-FFF2-40B4-BE49-F238E27FC236}">
                <a16:creationId xmlns:a16="http://schemas.microsoft.com/office/drawing/2014/main" id="{B523A47C-15F8-FA11-E08D-69E2AC2F9A73}"/>
              </a:ext>
            </a:extLst>
          </p:cNvPr>
          <p:cNvGrpSpPr/>
          <p:nvPr/>
        </p:nvGrpSpPr>
        <p:grpSpPr>
          <a:xfrm>
            <a:off x="16965608" y="3892229"/>
            <a:ext cx="2572917" cy="2572917"/>
            <a:chOff x="0" y="0"/>
            <a:chExt cx="812800" cy="812800"/>
          </a:xfrm>
        </p:grpSpPr>
        <p:sp>
          <p:nvSpPr>
            <p:cNvPr id="5" name="Freeform 5">
              <a:extLst>
                <a:ext uri="{FF2B5EF4-FFF2-40B4-BE49-F238E27FC236}">
                  <a16:creationId xmlns:a16="http://schemas.microsoft.com/office/drawing/2014/main" id="{AF0CE58A-7EBF-85CB-827B-083FE6B955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57150" cap="rnd">
              <a:solidFill>
                <a:srgbClr val="F8525D"/>
              </a:solidFill>
              <a:prstDash val="solid"/>
              <a:round/>
            </a:ln>
          </p:spPr>
          <p:txBody>
            <a:bodyPr/>
            <a:lstStyle/>
            <a:p>
              <a:endParaRPr lang="it-IT" noProof="0" dirty="0"/>
            </a:p>
          </p:txBody>
        </p:sp>
        <p:sp>
          <p:nvSpPr>
            <p:cNvPr id="6" name="TextBox 6">
              <a:extLst>
                <a:ext uri="{FF2B5EF4-FFF2-40B4-BE49-F238E27FC236}">
                  <a16:creationId xmlns:a16="http://schemas.microsoft.com/office/drawing/2014/main" id="{41DE0FB3-F301-1D17-2B41-9782EFC447A4}"/>
                </a:ext>
              </a:extLst>
            </p:cNvPr>
            <p:cNvSpPr txBox="1"/>
            <p:nvPr/>
          </p:nvSpPr>
          <p:spPr>
            <a:xfrm>
              <a:off x="76200" y="57150"/>
              <a:ext cx="660400" cy="679450"/>
            </a:xfrm>
            <a:prstGeom prst="rect">
              <a:avLst/>
            </a:prstGeom>
          </p:spPr>
          <p:txBody>
            <a:bodyPr lIns="39714" tIns="39714" rIns="39714" bIns="39714" rtlCol="0" anchor="ctr"/>
            <a:lstStyle/>
            <a:p>
              <a:pPr marL="0" lvl="0" indent="0" algn="ctr">
                <a:lnSpc>
                  <a:spcPts val="1359"/>
                </a:lnSpc>
                <a:spcBef>
                  <a:spcPct val="0"/>
                </a:spcBef>
              </a:pPr>
              <a:endParaRPr lang="it-IT" noProof="0" dirty="0"/>
            </a:p>
          </p:txBody>
        </p:sp>
      </p:grpSp>
      <p:grpSp>
        <p:nvGrpSpPr>
          <p:cNvPr id="7" name="Group 7">
            <a:extLst>
              <a:ext uri="{FF2B5EF4-FFF2-40B4-BE49-F238E27FC236}">
                <a16:creationId xmlns:a16="http://schemas.microsoft.com/office/drawing/2014/main" id="{D8AEF043-E0E4-9202-3FD1-76C92F2336A4}"/>
              </a:ext>
            </a:extLst>
          </p:cNvPr>
          <p:cNvGrpSpPr/>
          <p:nvPr/>
        </p:nvGrpSpPr>
        <p:grpSpPr>
          <a:xfrm>
            <a:off x="304800" y="2098774"/>
            <a:ext cx="7391400" cy="1527837"/>
            <a:chOff x="0" y="0"/>
            <a:chExt cx="1685001" cy="385143"/>
          </a:xfrm>
        </p:grpSpPr>
        <p:sp>
          <p:nvSpPr>
            <p:cNvPr id="8" name="Freeform 8">
              <a:extLst>
                <a:ext uri="{FF2B5EF4-FFF2-40B4-BE49-F238E27FC236}">
                  <a16:creationId xmlns:a16="http://schemas.microsoft.com/office/drawing/2014/main" id="{42820B66-254B-EE75-9FE1-F8C4C64FFF57}"/>
                </a:ext>
              </a:extLst>
            </p:cNvPr>
            <p:cNvSpPr/>
            <p:nvPr/>
          </p:nvSpPr>
          <p:spPr>
            <a:xfrm>
              <a:off x="0" y="0"/>
              <a:ext cx="1685001" cy="385143"/>
            </a:xfrm>
            <a:custGeom>
              <a:avLst/>
              <a:gdLst/>
              <a:ahLst/>
              <a:cxnLst/>
              <a:rect l="l" t="t" r="r" b="b"/>
              <a:pathLst>
                <a:path w="1685001" h="385143">
                  <a:moveTo>
                    <a:pt x="23223" y="0"/>
                  </a:moveTo>
                  <a:lnTo>
                    <a:pt x="1661778" y="0"/>
                  </a:lnTo>
                  <a:cubicBezTo>
                    <a:pt x="1674604" y="0"/>
                    <a:pt x="1685001" y="10397"/>
                    <a:pt x="1685001" y="23223"/>
                  </a:cubicBezTo>
                  <a:lnTo>
                    <a:pt x="1685001" y="361920"/>
                  </a:lnTo>
                  <a:cubicBezTo>
                    <a:pt x="1685001" y="374746"/>
                    <a:pt x="1674604" y="385143"/>
                    <a:pt x="1661778" y="385143"/>
                  </a:cubicBezTo>
                  <a:lnTo>
                    <a:pt x="23223" y="385143"/>
                  </a:lnTo>
                  <a:cubicBezTo>
                    <a:pt x="17064" y="385143"/>
                    <a:pt x="11157" y="382696"/>
                    <a:pt x="6802" y="378341"/>
                  </a:cubicBezTo>
                  <a:cubicBezTo>
                    <a:pt x="2447" y="373986"/>
                    <a:pt x="0" y="368079"/>
                    <a:pt x="0" y="361920"/>
                  </a:cubicBezTo>
                  <a:lnTo>
                    <a:pt x="0" y="23223"/>
                  </a:lnTo>
                  <a:cubicBezTo>
                    <a:pt x="0" y="10397"/>
                    <a:pt x="10397" y="0"/>
                    <a:pt x="23223"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9" name="TextBox 9">
              <a:extLst>
                <a:ext uri="{FF2B5EF4-FFF2-40B4-BE49-F238E27FC236}">
                  <a16:creationId xmlns:a16="http://schemas.microsoft.com/office/drawing/2014/main" id="{985D54A6-1321-5563-B123-277475C3592F}"/>
                </a:ext>
              </a:extLst>
            </p:cNvPr>
            <p:cNvSpPr txBox="1"/>
            <p:nvPr/>
          </p:nvSpPr>
          <p:spPr>
            <a:xfrm>
              <a:off x="0" y="-76200"/>
              <a:ext cx="1685001" cy="461343"/>
            </a:xfrm>
            <a:prstGeom prst="rect">
              <a:avLst/>
            </a:prstGeom>
          </p:spPr>
          <p:txBody>
            <a:bodyPr lIns="43909" tIns="43909" rIns="43909" bIns="43909" rtlCol="0" anchor="ctr"/>
            <a:lstStyle/>
            <a:p>
              <a:pPr algn="ctr">
                <a:lnSpc>
                  <a:spcPts val="4917"/>
                </a:lnSpc>
              </a:pPr>
              <a:endParaRPr lang="it-IT" noProof="0" dirty="0"/>
            </a:p>
          </p:txBody>
        </p:sp>
      </p:grpSp>
      <p:sp>
        <p:nvSpPr>
          <p:cNvPr id="11" name="TextBox 11">
            <a:extLst>
              <a:ext uri="{FF2B5EF4-FFF2-40B4-BE49-F238E27FC236}">
                <a16:creationId xmlns:a16="http://schemas.microsoft.com/office/drawing/2014/main" id="{EBDC16E8-FB46-E03A-5166-AD15615B8126}"/>
              </a:ext>
            </a:extLst>
          </p:cNvPr>
          <p:cNvSpPr txBox="1"/>
          <p:nvPr/>
        </p:nvSpPr>
        <p:spPr>
          <a:xfrm>
            <a:off x="533400" y="2478935"/>
            <a:ext cx="6924675" cy="694036"/>
          </a:xfrm>
          <a:prstGeom prst="rect">
            <a:avLst/>
          </a:prstGeom>
        </p:spPr>
        <p:txBody>
          <a:bodyPr wrap="square" lIns="0" tIns="0" rIns="0" bIns="0" rtlCol="0" anchor="t">
            <a:spAutoFit/>
          </a:bodyPr>
          <a:lstStyle/>
          <a:p>
            <a:pPr algn="ctr">
              <a:lnSpc>
                <a:spcPts val="2745"/>
              </a:lnSpc>
            </a:pPr>
            <a:r>
              <a:rPr lang="it-IT" sz="2290" dirty="0">
                <a:latin typeface="Flatory Slab Medium" panose="020B0604020202020204" charset="-34"/>
                <a:cs typeface="Flatory Slab Medium" panose="020B0604020202020204" charset="-34"/>
              </a:rPr>
              <a:t>Svolgere ricerche di livello mondiale nel campo della fisica fondamentale</a:t>
            </a:r>
            <a:endParaRPr lang="it-IT" sz="2290" b="1" noProof="0" dirty="0">
              <a:solidFill>
                <a:srgbClr val="000000"/>
              </a:solidFill>
              <a:latin typeface="Flatory Slab Medium" panose="020B0604020202020204" charset="-34"/>
              <a:ea typeface="Flatory Slab Medium"/>
              <a:cs typeface="Flatory Slab Medium" panose="020B0604020202020204" charset="-34"/>
              <a:sym typeface="Flatory Slab Medium"/>
            </a:endParaRPr>
          </a:p>
        </p:txBody>
      </p:sp>
      <p:grpSp>
        <p:nvGrpSpPr>
          <p:cNvPr id="12" name="Group 12">
            <a:extLst>
              <a:ext uri="{FF2B5EF4-FFF2-40B4-BE49-F238E27FC236}">
                <a16:creationId xmlns:a16="http://schemas.microsoft.com/office/drawing/2014/main" id="{A190C80D-1FB7-54CE-3584-276B3302E638}"/>
              </a:ext>
            </a:extLst>
          </p:cNvPr>
          <p:cNvGrpSpPr/>
          <p:nvPr/>
        </p:nvGrpSpPr>
        <p:grpSpPr>
          <a:xfrm>
            <a:off x="264991" y="7734300"/>
            <a:ext cx="7431209" cy="1524000"/>
            <a:chOff x="0" y="0"/>
            <a:chExt cx="1685001" cy="385143"/>
          </a:xfrm>
        </p:grpSpPr>
        <p:sp>
          <p:nvSpPr>
            <p:cNvPr id="13" name="Freeform 13">
              <a:extLst>
                <a:ext uri="{FF2B5EF4-FFF2-40B4-BE49-F238E27FC236}">
                  <a16:creationId xmlns:a16="http://schemas.microsoft.com/office/drawing/2014/main" id="{48C04CDA-0165-2A73-8462-84EE796C6AE2}"/>
                </a:ext>
              </a:extLst>
            </p:cNvPr>
            <p:cNvSpPr/>
            <p:nvPr/>
          </p:nvSpPr>
          <p:spPr>
            <a:xfrm>
              <a:off x="0" y="0"/>
              <a:ext cx="1685001" cy="385143"/>
            </a:xfrm>
            <a:custGeom>
              <a:avLst/>
              <a:gdLst/>
              <a:ahLst/>
              <a:cxnLst/>
              <a:rect l="l" t="t" r="r" b="b"/>
              <a:pathLst>
                <a:path w="1685001" h="385143">
                  <a:moveTo>
                    <a:pt x="23223" y="0"/>
                  </a:moveTo>
                  <a:lnTo>
                    <a:pt x="1661778" y="0"/>
                  </a:lnTo>
                  <a:cubicBezTo>
                    <a:pt x="1674604" y="0"/>
                    <a:pt x="1685001" y="10397"/>
                    <a:pt x="1685001" y="23223"/>
                  </a:cubicBezTo>
                  <a:lnTo>
                    <a:pt x="1685001" y="361920"/>
                  </a:lnTo>
                  <a:cubicBezTo>
                    <a:pt x="1685001" y="374746"/>
                    <a:pt x="1674604" y="385143"/>
                    <a:pt x="1661778" y="385143"/>
                  </a:cubicBezTo>
                  <a:lnTo>
                    <a:pt x="23223" y="385143"/>
                  </a:lnTo>
                  <a:cubicBezTo>
                    <a:pt x="17064" y="385143"/>
                    <a:pt x="11157" y="382696"/>
                    <a:pt x="6802" y="378341"/>
                  </a:cubicBezTo>
                  <a:cubicBezTo>
                    <a:pt x="2447" y="373986"/>
                    <a:pt x="0" y="368079"/>
                    <a:pt x="0" y="361920"/>
                  </a:cubicBezTo>
                  <a:lnTo>
                    <a:pt x="0" y="23223"/>
                  </a:lnTo>
                  <a:cubicBezTo>
                    <a:pt x="0" y="10397"/>
                    <a:pt x="10397" y="0"/>
                    <a:pt x="23223"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14" name="TextBox 14">
              <a:extLst>
                <a:ext uri="{FF2B5EF4-FFF2-40B4-BE49-F238E27FC236}">
                  <a16:creationId xmlns:a16="http://schemas.microsoft.com/office/drawing/2014/main" id="{34FB3C8D-8B58-B8C1-F35F-381B78E44088}"/>
                </a:ext>
              </a:extLst>
            </p:cNvPr>
            <p:cNvSpPr txBox="1"/>
            <p:nvPr/>
          </p:nvSpPr>
          <p:spPr>
            <a:xfrm>
              <a:off x="0" y="-76200"/>
              <a:ext cx="1685001" cy="461343"/>
            </a:xfrm>
            <a:prstGeom prst="rect">
              <a:avLst/>
            </a:prstGeom>
          </p:spPr>
          <p:txBody>
            <a:bodyPr lIns="43909" tIns="43909" rIns="43909" bIns="43909" rtlCol="0" anchor="ctr"/>
            <a:lstStyle/>
            <a:p>
              <a:pPr algn="ctr">
                <a:lnSpc>
                  <a:spcPts val="4917"/>
                </a:lnSpc>
              </a:pPr>
              <a:endParaRPr lang="it-IT" noProof="0" dirty="0"/>
            </a:p>
          </p:txBody>
        </p:sp>
      </p:grpSp>
      <p:sp>
        <p:nvSpPr>
          <p:cNvPr id="16" name="TextBox 16">
            <a:extLst>
              <a:ext uri="{FF2B5EF4-FFF2-40B4-BE49-F238E27FC236}">
                <a16:creationId xmlns:a16="http://schemas.microsoft.com/office/drawing/2014/main" id="{9C271869-EFA5-E98C-A330-0E525EC2CB53}"/>
              </a:ext>
            </a:extLst>
          </p:cNvPr>
          <p:cNvSpPr txBox="1"/>
          <p:nvPr/>
        </p:nvSpPr>
        <p:spPr>
          <a:xfrm>
            <a:off x="464661" y="8045408"/>
            <a:ext cx="6993413" cy="1386405"/>
          </a:xfrm>
          <a:prstGeom prst="rect">
            <a:avLst/>
          </a:prstGeom>
        </p:spPr>
        <p:txBody>
          <a:bodyPr wrap="square" lIns="0" tIns="0" rIns="0" bIns="0" rtlCol="0" anchor="t">
            <a:spAutoFit/>
          </a:bodyPr>
          <a:lstStyle/>
          <a:p>
            <a:pPr algn="ctr">
              <a:lnSpc>
                <a:spcPts val="2745"/>
              </a:lnSpc>
            </a:pPr>
            <a:r>
              <a:rPr lang="it-IT" sz="2290" b="1" dirty="0">
                <a:solidFill>
                  <a:srgbClr val="000000"/>
                </a:solidFill>
                <a:latin typeface="Flatory Slab Medium" panose="020B0604020202020204" charset="-34"/>
                <a:cs typeface="Flatory Slab Medium" panose="020B0604020202020204" charset="-34"/>
                <a:sym typeface="Flatory Slab Medium"/>
              </a:rPr>
              <a:t>F</a:t>
            </a:r>
            <a:r>
              <a:rPr lang="it-IT" sz="2290" dirty="0">
                <a:latin typeface="Flatory Slab Medium" panose="020B0604020202020204" charset="-34"/>
                <a:cs typeface="Flatory Slab Medium" panose="020B0604020202020204" charset="-34"/>
              </a:rPr>
              <a:t>ormare nuove generazioni di fisici, ingegneri e tecnici e coinvolgere tutti i cittadini nei valori della scienza e della ricerca</a:t>
            </a:r>
          </a:p>
          <a:p>
            <a:pPr algn="ctr">
              <a:lnSpc>
                <a:spcPts val="2745"/>
              </a:lnSpc>
            </a:pPr>
            <a:endParaRPr lang="it-IT" sz="2287" b="1" noProof="0" dirty="0">
              <a:solidFill>
                <a:srgbClr val="000000"/>
              </a:solidFill>
              <a:latin typeface="Flatory Slab Medium"/>
              <a:ea typeface="Flatory Slab Medium"/>
              <a:cs typeface="Flatory Slab Medium"/>
              <a:sym typeface="Flatory Slab Medium"/>
            </a:endParaRPr>
          </a:p>
        </p:txBody>
      </p:sp>
      <p:grpSp>
        <p:nvGrpSpPr>
          <p:cNvPr id="17" name="Group 17">
            <a:extLst>
              <a:ext uri="{FF2B5EF4-FFF2-40B4-BE49-F238E27FC236}">
                <a16:creationId xmlns:a16="http://schemas.microsoft.com/office/drawing/2014/main" id="{877839C5-FA53-991E-2C3E-11318952D0C9}"/>
              </a:ext>
            </a:extLst>
          </p:cNvPr>
          <p:cNvGrpSpPr/>
          <p:nvPr/>
        </p:nvGrpSpPr>
        <p:grpSpPr>
          <a:xfrm>
            <a:off x="264991" y="5676900"/>
            <a:ext cx="7431209" cy="1524000"/>
            <a:chOff x="0" y="0"/>
            <a:chExt cx="1685001" cy="385143"/>
          </a:xfrm>
        </p:grpSpPr>
        <p:sp>
          <p:nvSpPr>
            <p:cNvPr id="18" name="Freeform 18">
              <a:extLst>
                <a:ext uri="{FF2B5EF4-FFF2-40B4-BE49-F238E27FC236}">
                  <a16:creationId xmlns:a16="http://schemas.microsoft.com/office/drawing/2014/main" id="{2464D85D-C5C0-1900-25DC-CAE6A35DBF88}"/>
                </a:ext>
              </a:extLst>
            </p:cNvPr>
            <p:cNvSpPr/>
            <p:nvPr/>
          </p:nvSpPr>
          <p:spPr>
            <a:xfrm>
              <a:off x="0" y="0"/>
              <a:ext cx="1685001" cy="385143"/>
            </a:xfrm>
            <a:custGeom>
              <a:avLst/>
              <a:gdLst/>
              <a:ahLst/>
              <a:cxnLst/>
              <a:rect l="l" t="t" r="r" b="b"/>
              <a:pathLst>
                <a:path w="1685001" h="385143">
                  <a:moveTo>
                    <a:pt x="23223" y="0"/>
                  </a:moveTo>
                  <a:lnTo>
                    <a:pt x="1661778" y="0"/>
                  </a:lnTo>
                  <a:cubicBezTo>
                    <a:pt x="1674604" y="0"/>
                    <a:pt x="1685001" y="10397"/>
                    <a:pt x="1685001" y="23223"/>
                  </a:cubicBezTo>
                  <a:lnTo>
                    <a:pt x="1685001" y="361920"/>
                  </a:lnTo>
                  <a:cubicBezTo>
                    <a:pt x="1685001" y="374746"/>
                    <a:pt x="1674604" y="385143"/>
                    <a:pt x="1661778" y="385143"/>
                  </a:cubicBezTo>
                  <a:lnTo>
                    <a:pt x="23223" y="385143"/>
                  </a:lnTo>
                  <a:cubicBezTo>
                    <a:pt x="17064" y="385143"/>
                    <a:pt x="11157" y="382696"/>
                    <a:pt x="6802" y="378341"/>
                  </a:cubicBezTo>
                  <a:cubicBezTo>
                    <a:pt x="2447" y="373986"/>
                    <a:pt x="0" y="368079"/>
                    <a:pt x="0" y="361920"/>
                  </a:cubicBezTo>
                  <a:lnTo>
                    <a:pt x="0" y="23223"/>
                  </a:lnTo>
                  <a:cubicBezTo>
                    <a:pt x="0" y="10397"/>
                    <a:pt x="10397" y="0"/>
                    <a:pt x="23223"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19" name="TextBox 19">
              <a:extLst>
                <a:ext uri="{FF2B5EF4-FFF2-40B4-BE49-F238E27FC236}">
                  <a16:creationId xmlns:a16="http://schemas.microsoft.com/office/drawing/2014/main" id="{E04AEC01-F602-6F83-D7DC-B67699320E0D}"/>
                </a:ext>
              </a:extLst>
            </p:cNvPr>
            <p:cNvSpPr txBox="1"/>
            <p:nvPr/>
          </p:nvSpPr>
          <p:spPr>
            <a:xfrm>
              <a:off x="0" y="-76200"/>
              <a:ext cx="1685001" cy="461343"/>
            </a:xfrm>
            <a:prstGeom prst="rect">
              <a:avLst/>
            </a:prstGeom>
          </p:spPr>
          <p:txBody>
            <a:bodyPr lIns="43909" tIns="43909" rIns="43909" bIns="43909" rtlCol="0" anchor="ctr"/>
            <a:lstStyle/>
            <a:p>
              <a:pPr algn="ctr">
                <a:lnSpc>
                  <a:spcPts val="4917"/>
                </a:lnSpc>
              </a:pPr>
              <a:endParaRPr lang="it-IT" noProof="0" dirty="0"/>
            </a:p>
          </p:txBody>
        </p:sp>
      </p:grpSp>
      <p:sp>
        <p:nvSpPr>
          <p:cNvPr id="21" name="TextBox 21">
            <a:extLst>
              <a:ext uri="{FF2B5EF4-FFF2-40B4-BE49-F238E27FC236}">
                <a16:creationId xmlns:a16="http://schemas.microsoft.com/office/drawing/2014/main" id="{0051A7BE-0592-0A9E-ACFB-ABBE71BC59FC}"/>
              </a:ext>
            </a:extLst>
          </p:cNvPr>
          <p:cNvSpPr txBox="1"/>
          <p:nvPr/>
        </p:nvSpPr>
        <p:spPr>
          <a:xfrm>
            <a:off x="464661" y="5932015"/>
            <a:ext cx="7155339" cy="1040285"/>
          </a:xfrm>
          <a:prstGeom prst="rect">
            <a:avLst/>
          </a:prstGeom>
        </p:spPr>
        <p:txBody>
          <a:bodyPr wrap="square" lIns="0" tIns="0" rIns="0" bIns="0" rtlCol="0" anchor="t">
            <a:spAutoFit/>
          </a:bodyPr>
          <a:lstStyle/>
          <a:p>
            <a:pPr algn="ctr">
              <a:lnSpc>
                <a:spcPts val="2745"/>
              </a:lnSpc>
              <a:spcBef>
                <a:spcPct val="0"/>
              </a:spcBef>
            </a:pPr>
            <a:r>
              <a:rPr lang="it-IT" sz="2290" dirty="0">
                <a:solidFill>
                  <a:srgbClr val="000000"/>
                </a:solidFill>
                <a:latin typeface="Flatory Slab Medium" panose="020B0604020202020204" charset="-34"/>
                <a:cs typeface="Flatory Slab Medium" panose="020B0604020202020204" charset="-34"/>
                <a:sym typeface="Flatory Slab Medium"/>
              </a:rPr>
              <a:t>Riu</a:t>
            </a:r>
            <a:r>
              <a:rPr lang="it-IT" sz="2290" dirty="0">
                <a:latin typeface="Flatory Slab Medium" panose="020B0604020202020204" charset="-34"/>
                <a:cs typeface="Flatory Slab Medium" panose="020B0604020202020204" charset="-34"/>
              </a:rPr>
              <a:t>nire persone da tutto il mondo per ampliare i confini della scienza e della tecnologia, a beneficio di tutti</a:t>
            </a:r>
          </a:p>
        </p:txBody>
      </p:sp>
      <p:sp>
        <p:nvSpPr>
          <p:cNvPr id="22" name="TextBox 22">
            <a:extLst>
              <a:ext uri="{FF2B5EF4-FFF2-40B4-BE49-F238E27FC236}">
                <a16:creationId xmlns:a16="http://schemas.microsoft.com/office/drawing/2014/main" id="{B522959D-A773-C407-F0C4-04E6813F0B33}"/>
              </a:ext>
            </a:extLst>
          </p:cNvPr>
          <p:cNvSpPr txBox="1"/>
          <p:nvPr/>
        </p:nvSpPr>
        <p:spPr>
          <a:xfrm>
            <a:off x="1028700" y="647700"/>
            <a:ext cx="12075991" cy="781304"/>
          </a:xfrm>
          <a:prstGeom prst="rect">
            <a:avLst/>
          </a:prstGeom>
        </p:spPr>
        <p:txBody>
          <a:bodyPr wrap="square" lIns="0" tIns="0" rIns="0" bIns="0" rtlCol="0" anchor="t">
            <a:spAutoFit/>
          </a:bodyPr>
          <a:lstStyle/>
          <a:p>
            <a:pPr marL="0" lvl="0" indent="0" algn="ctr">
              <a:lnSpc>
                <a:spcPts val="5809"/>
              </a:lnSpc>
              <a:spcBef>
                <a:spcPct val="0"/>
              </a:spcBef>
            </a:pPr>
            <a:r>
              <a:rPr lang="it-IT" sz="5809" spc="34" dirty="0">
                <a:solidFill>
                  <a:srgbClr val="505AB8"/>
                </a:solidFill>
                <a:latin typeface="Kompot Slab"/>
                <a:ea typeface="Kompot Slab"/>
                <a:cs typeface="Kompot Slab"/>
                <a:sym typeface="Kompot Slab"/>
              </a:rPr>
              <a:t>La missione del CERN </a:t>
            </a:r>
            <a:r>
              <a:rPr lang="it-IT" sz="2000" spc="34" dirty="0">
                <a:solidFill>
                  <a:srgbClr val="505AB8"/>
                </a:solidFill>
                <a:latin typeface="Kompot Slab"/>
                <a:ea typeface="Kompot Slab"/>
                <a:cs typeface="Kompot Slab"/>
                <a:sym typeface="Kompot Slab"/>
              </a:rPr>
              <a:t>(da sito CERN)</a:t>
            </a:r>
            <a:r>
              <a:rPr lang="it-IT" sz="5809" spc="34" dirty="0">
                <a:solidFill>
                  <a:srgbClr val="505AB8"/>
                </a:solidFill>
                <a:latin typeface="Kompot Slab"/>
                <a:ea typeface="Kompot Slab"/>
                <a:cs typeface="Kompot Slab"/>
                <a:sym typeface="Kompot Slab"/>
              </a:rPr>
              <a:t> </a:t>
            </a:r>
            <a:endParaRPr lang="it-IT" sz="5809" spc="34" noProof="0" dirty="0">
              <a:solidFill>
                <a:srgbClr val="505AB8"/>
              </a:solidFill>
              <a:latin typeface="Kompot Slab"/>
              <a:ea typeface="Kompot Slab"/>
              <a:cs typeface="Kompot Slab"/>
              <a:sym typeface="Kompot Slab"/>
            </a:endParaRPr>
          </a:p>
        </p:txBody>
      </p:sp>
      <p:sp>
        <p:nvSpPr>
          <p:cNvPr id="23" name="AutoShape 23">
            <a:extLst>
              <a:ext uri="{FF2B5EF4-FFF2-40B4-BE49-F238E27FC236}">
                <a16:creationId xmlns:a16="http://schemas.microsoft.com/office/drawing/2014/main" id="{24D4EEFA-B7EF-524B-E9EA-10168FBC1A59}"/>
              </a:ext>
            </a:extLst>
          </p:cNvPr>
          <p:cNvSpPr/>
          <p:nvPr/>
        </p:nvSpPr>
        <p:spPr>
          <a:xfrm>
            <a:off x="7696200" y="2857500"/>
            <a:ext cx="5751391" cy="0"/>
          </a:xfrm>
          <a:prstGeom prst="line">
            <a:avLst/>
          </a:prstGeom>
          <a:ln w="57150" cap="flat">
            <a:solidFill>
              <a:srgbClr val="525CBF"/>
            </a:solidFill>
            <a:prstDash val="solid"/>
            <a:headEnd type="none" w="sm" len="sm"/>
            <a:tailEnd type="arrow" w="med" len="sm"/>
          </a:ln>
        </p:spPr>
        <p:txBody>
          <a:bodyPr/>
          <a:lstStyle/>
          <a:p>
            <a:endParaRPr lang="it-IT" noProof="0" dirty="0"/>
          </a:p>
        </p:txBody>
      </p:sp>
      <p:sp>
        <p:nvSpPr>
          <p:cNvPr id="24" name="AutoShape 24">
            <a:extLst>
              <a:ext uri="{FF2B5EF4-FFF2-40B4-BE49-F238E27FC236}">
                <a16:creationId xmlns:a16="http://schemas.microsoft.com/office/drawing/2014/main" id="{D1628065-44AD-3163-154F-B6E20B25717D}"/>
              </a:ext>
            </a:extLst>
          </p:cNvPr>
          <p:cNvSpPr/>
          <p:nvPr/>
        </p:nvSpPr>
        <p:spPr>
          <a:xfrm flipV="1">
            <a:off x="7696200" y="6436386"/>
            <a:ext cx="5751391" cy="2514"/>
          </a:xfrm>
          <a:prstGeom prst="line">
            <a:avLst/>
          </a:prstGeom>
          <a:ln w="57150" cap="flat">
            <a:solidFill>
              <a:srgbClr val="525CBF"/>
            </a:solidFill>
            <a:prstDash val="solid"/>
            <a:headEnd type="none" w="sm" len="sm"/>
            <a:tailEnd type="arrow" w="med" len="sm"/>
          </a:ln>
        </p:spPr>
        <p:txBody>
          <a:bodyPr/>
          <a:lstStyle/>
          <a:p>
            <a:endParaRPr lang="it-IT" noProof="0" dirty="0"/>
          </a:p>
        </p:txBody>
      </p:sp>
      <p:sp>
        <p:nvSpPr>
          <p:cNvPr id="25" name="AutoShape 25">
            <a:extLst>
              <a:ext uri="{FF2B5EF4-FFF2-40B4-BE49-F238E27FC236}">
                <a16:creationId xmlns:a16="http://schemas.microsoft.com/office/drawing/2014/main" id="{15EECCA9-FA56-8D69-A998-38D22F0242F3}"/>
              </a:ext>
            </a:extLst>
          </p:cNvPr>
          <p:cNvSpPr/>
          <p:nvPr/>
        </p:nvSpPr>
        <p:spPr>
          <a:xfrm flipV="1">
            <a:off x="7696201" y="8493786"/>
            <a:ext cx="5791200" cy="2513"/>
          </a:xfrm>
          <a:prstGeom prst="line">
            <a:avLst/>
          </a:prstGeom>
          <a:ln w="57150" cap="flat">
            <a:solidFill>
              <a:srgbClr val="525CBF"/>
            </a:solidFill>
            <a:prstDash val="solid"/>
            <a:headEnd type="none" w="sm" len="sm"/>
            <a:tailEnd type="arrow" w="med" len="sm"/>
          </a:ln>
        </p:spPr>
        <p:txBody>
          <a:bodyPr/>
          <a:lstStyle/>
          <a:p>
            <a:endParaRPr lang="it-IT" noProof="0" dirty="0"/>
          </a:p>
        </p:txBody>
      </p:sp>
      <p:grpSp>
        <p:nvGrpSpPr>
          <p:cNvPr id="37" name="Group 7">
            <a:extLst>
              <a:ext uri="{FF2B5EF4-FFF2-40B4-BE49-F238E27FC236}">
                <a16:creationId xmlns:a16="http://schemas.microsoft.com/office/drawing/2014/main" id="{E2E70E9E-1464-716C-1EC8-8A32077F4533}"/>
              </a:ext>
            </a:extLst>
          </p:cNvPr>
          <p:cNvGrpSpPr/>
          <p:nvPr/>
        </p:nvGrpSpPr>
        <p:grpSpPr>
          <a:xfrm>
            <a:off x="304800" y="3848100"/>
            <a:ext cx="7431209" cy="1527837"/>
            <a:chOff x="0" y="0"/>
            <a:chExt cx="1685001" cy="385143"/>
          </a:xfrm>
        </p:grpSpPr>
        <p:sp>
          <p:nvSpPr>
            <p:cNvPr id="38" name="Freeform 8">
              <a:extLst>
                <a:ext uri="{FF2B5EF4-FFF2-40B4-BE49-F238E27FC236}">
                  <a16:creationId xmlns:a16="http://schemas.microsoft.com/office/drawing/2014/main" id="{4FF17045-9C99-5D13-8F6B-22C5167ECF4E}"/>
                </a:ext>
              </a:extLst>
            </p:cNvPr>
            <p:cNvSpPr/>
            <p:nvPr/>
          </p:nvSpPr>
          <p:spPr>
            <a:xfrm>
              <a:off x="0" y="0"/>
              <a:ext cx="1685001" cy="385143"/>
            </a:xfrm>
            <a:custGeom>
              <a:avLst/>
              <a:gdLst/>
              <a:ahLst/>
              <a:cxnLst/>
              <a:rect l="l" t="t" r="r" b="b"/>
              <a:pathLst>
                <a:path w="1685001" h="385143">
                  <a:moveTo>
                    <a:pt x="23223" y="0"/>
                  </a:moveTo>
                  <a:lnTo>
                    <a:pt x="1661778" y="0"/>
                  </a:lnTo>
                  <a:cubicBezTo>
                    <a:pt x="1674604" y="0"/>
                    <a:pt x="1685001" y="10397"/>
                    <a:pt x="1685001" y="23223"/>
                  </a:cubicBezTo>
                  <a:lnTo>
                    <a:pt x="1685001" y="361920"/>
                  </a:lnTo>
                  <a:cubicBezTo>
                    <a:pt x="1685001" y="374746"/>
                    <a:pt x="1674604" y="385143"/>
                    <a:pt x="1661778" y="385143"/>
                  </a:cubicBezTo>
                  <a:lnTo>
                    <a:pt x="23223" y="385143"/>
                  </a:lnTo>
                  <a:cubicBezTo>
                    <a:pt x="17064" y="385143"/>
                    <a:pt x="11157" y="382696"/>
                    <a:pt x="6802" y="378341"/>
                  </a:cubicBezTo>
                  <a:cubicBezTo>
                    <a:pt x="2447" y="373986"/>
                    <a:pt x="0" y="368079"/>
                    <a:pt x="0" y="361920"/>
                  </a:cubicBezTo>
                  <a:lnTo>
                    <a:pt x="0" y="23223"/>
                  </a:lnTo>
                  <a:cubicBezTo>
                    <a:pt x="0" y="10397"/>
                    <a:pt x="10397" y="0"/>
                    <a:pt x="23223"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39" name="TextBox 9">
              <a:extLst>
                <a:ext uri="{FF2B5EF4-FFF2-40B4-BE49-F238E27FC236}">
                  <a16:creationId xmlns:a16="http://schemas.microsoft.com/office/drawing/2014/main" id="{ED726075-17A8-12EC-5AC9-5C6B29C1C4B7}"/>
                </a:ext>
              </a:extLst>
            </p:cNvPr>
            <p:cNvSpPr txBox="1"/>
            <p:nvPr/>
          </p:nvSpPr>
          <p:spPr>
            <a:xfrm>
              <a:off x="0" y="-76200"/>
              <a:ext cx="1685001" cy="461343"/>
            </a:xfrm>
            <a:prstGeom prst="rect">
              <a:avLst/>
            </a:prstGeom>
          </p:spPr>
          <p:txBody>
            <a:bodyPr lIns="43909" tIns="43909" rIns="43909" bIns="43909" rtlCol="0" anchor="ctr"/>
            <a:lstStyle/>
            <a:p>
              <a:pPr algn="ctr">
                <a:lnSpc>
                  <a:spcPts val="4917"/>
                </a:lnSpc>
              </a:pPr>
              <a:endParaRPr lang="it-IT" noProof="0" dirty="0"/>
            </a:p>
          </p:txBody>
        </p:sp>
      </p:grpSp>
      <p:sp>
        <p:nvSpPr>
          <p:cNvPr id="40" name="TextBox 11">
            <a:extLst>
              <a:ext uri="{FF2B5EF4-FFF2-40B4-BE49-F238E27FC236}">
                <a16:creationId xmlns:a16="http://schemas.microsoft.com/office/drawing/2014/main" id="{61BCA486-574F-CD7C-A749-0D6F887405A4}"/>
              </a:ext>
            </a:extLst>
          </p:cNvPr>
          <p:cNvSpPr txBox="1"/>
          <p:nvPr/>
        </p:nvSpPr>
        <p:spPr>
          <a:xfrm>
            <a:off x="442735" y="3970618"/>
            <a:ext cx="7155339" cy="1732782"/>
          </a:xfrm>
          <a:prstGeom prst="rect">
            <a:avLst/>
          </a:prstGeom>
        </p:spPr>
        <p:txBody>
          <a:bodyPr wrap="square" lIns="0" tIns="0" rIns="0" bIns="0" rtlCol="0" anchor="t">
            <a:spAutoFit/>
          </a:bodyPr>
          <a:lstStyle/>
          <a:p>
            <a:pPr algn="ctr">
              <a:lnSpc>
                <a:spcPts val="2745"/>
              </a:lnSpc>
            </a:pPr>
            <a:r>
              <a:rPr lang="it-IT" sz="2290" dirty="0">
                <a:latin typeface="Flatory Slab Medium" panose="020B0604020202020204" charset="-34"/>
                <a:cs typeface="Flatory Slab Medium" panose="020B0604020202020204" charset="-34"/>
              </a:rPr>
              <a:t>Mettere a disposizione una gamma unica di impianti di accelerazione di particelle che consentono la ricerca all'avanguardia della conoscenza umana, in modo ecologicamente responsabile e sostenibile</a:t>
            </a:r>
          </a:p>
          <a:p>
            <a:pPr algn="ctr">
              <a:lnSpc>
                <a:spcPts val="2745"/>
              </a:lnSpc>
            </a:pPr>
            <a:endParaRPr lang="it-IT" sz="2290" b="1" noProof="0" dirty="0">
              <a:solidFill>
                <a:srgbClr val="000000"/>
              </a:solidFill>
              <a:latin typeface="Flatory Slab Medium" panose="020B0604020202020204" charset="-34"/>
              <a:ea typeface="Flatory Slab Medium"/>
              <a:cs typeface="Flatory Slab Medium" panose="020B0604020202020204" charset="-34"/>
              <a:sym typeface="Flatory Slab Medium"/>
            </a:endParaRPr>
          </a:p>
        </p:txBody>
      </p:sp>
      <p:sp>
        <p:nvSpPr>
          <p:cNvPr id="41" name="AutoShape 23">
            <a:extLst>
              <a:ext uri="{FF2B5EF4-FFF2-40B4-BE49-F238E27FC236}">
                <a16:creationId xmlns:a16="http://schemas.microsoft.com/office/drawing/2014/main" id="{A1ACF4AA-FF65-F081-A6F8-D20CFBC8C0C5}"/>
              </a:ext>
            </a:extLst>
          </p:cNvPr>
          <p:cNvSpPr/>
          <p:nvPr/>
        </p:nvSpPr>
        <p:spPr>
          <a:xfrm>
            <a:off x="7736009" y="4606826"/>
            <a:ext cx="5751391" cy="0"/>
          </a:xfrm>
          <a:prstGeom prst="line">
            <a:avLst/>
          </a:prstGeom>
          <a:ln w="57150" cap="flat">
            <a:solidFill>
              <a:srgbClr val="525CBF"/>
            </a:solidFill>
            <a:prstDash val="solid"/>
            <a:headEnd type="none" w="sm" len="sm"/>
            <a:tailEnd type="arrow" w="med" len="sm"/>
          </a:ln>
        </p:spPr>
        <p:txBody>
          <a:bodyPr/>
          <a:lstStyle/>
          <a:p>
            <a:endParaRPr lang="it-IT" noProof="0" dirty="0"/>
          </a:p>
        </p:txBody>
      </p:sp>
    </p:spTree>
    <p:extLst>
      <p:ext uri="{BB962C8B-B14F-4D97-AF65-F5344CB8AC3E}">
        <p14:creationId xmlns:p14="http://schemas.microsoft.com/office/powerpoint/2010/main" val="3246275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E5F3"/>
        </a:solidFill>
        <a:effectLst/>
      </p:bgPr>
    </p:bg>
    <p:spTree>
      <p:nvGrpSpPr>
        <p:cNvPr id="1" name=""/>
        <p:cNvGrpSpPr/>
        <p:nvPr/>
      </p:nvGrpSpPr>
      <p:grpSpPr>
        <a:xfrm>
          <a:off x="0" y="0"/>
          <a:ext cx="0" cy="0"/>
          <a:chOff x="0" y="0"/>
          <a:chExt cx="0" cy="0"/>
        </a:xfrm>
      </p:grpSpPr>
      <p:sp>
        <p:nvSpPr>
          <p:cNvPr id="2" name="Freeform 2"/>
          <p:cNvSpPr/>
          <p:nvPr/>
        </p:nvSpPr>
        <p:spPr>
          <a:xfrm>
            <a:off x="-2038930" y="1600817"/>
            <a:ext cx="8815345" cy="9002098"/>
          </a:xfrm>
          <a:custGeom>
            <a:avLst/>
            <a:gdLst/>
            <a:ahLst/>
            <a:cxnLst/>
            <a:rect l="l" t="t" r="r" b="b"/>
            <a:pathLst>
              <a:path w="8815345" h="9002098">
                <a:moveTo>
                  <a:pt x="0" y="0"/>
                </a:moveTo>
                <a:lnTo>
                  <a:pt x="8815345" y="0"/>
                </a:lnTo>
                <a:lnTo>
                  <a:pt x="8815345" y="9002098"/>
                </a:lnTo>
                <a:lnTo>
                  <a:pt x="0" y="9002098"/>
                </a:lnTo>
                <a:lnTo>
                  <a:pt x="0" y="0"/>
                </a:lnTo>
                <a:close/>
              </a:path>
            </a:pathLst>
          </a:custGeom>
          <a:blipFill>
            <a:blip r:embed="rId2"/>
            <a:stretch>
              <a:fillRect b="-104544"/>
            </a:stretch>
          </a:blipFill>
        </p:spPr>
        <p:txBody>
          <a:bodyPr/>
          <a:lstStyle/>
          <a:p>
            <a:endParaRPr lang="it-IT" noProof="0" dirty="0"/>
          </a:p>
        </p:txBody>
      </p:sp>
      <p:grpSp>
        <p:nvGrpSpPr>
          <p:cNvPr id="3" name="Group 3"/>
          <p:cNvGrpSpPr/>
          <p:nvPr/>
        </p:nvGrpSpPr>
        <p:grpSpPr>
          <a:xfrm>
            <a:off x="8819312" y="571142"/>
            <a:ext cx="8982913" cy="9210846"/>
            <a:chOff x="0" y="0"/>
            <a:chExt cx="2024680" cy="2076054"/>
          </a:xfrm>
        </p:grpSpPr>
        <p:sp>
          <p:nvSpPr>
            <p:cNvPr id="4" name="Freeform 4"/>
            <p:cNvSpPr/>
            <p:nvPr/>
          </p:nvSpPr>
          <p:spPr>
            <a:xfrm>
              <a:off x="0" y="0"/>
              <a:ext cx="2024680" cy="2076054"/>
            </a:xfrm>
            <a:custGeom>
              <a:avLst/>
              <a:gdLst/>
              <a:ahLst/>
              <a:cxnLst/>
              <a:rect l="l" t="t" r="r" b="b"/>
              <a:pathLst>
                <a:path w="2024680" h="2076054">
                  <a:moveTo>
                    <a:pt x="17237" y="0"/>
                  </a:moveTo>
                  <a:lnTo>
                    <a:pt x="2007443" y="0"/>
                  </a:lnTo>
                  <a:cubicBezTo>
                    <a:pt x="2016962" y="0"/>
                    <a:pt x="2024680" y="7717"/>
                    <a:pt x="2024680" y="17237"/>
                  </a:cubicBezTo>
                  <a:lnTo>
                    <a:pt x="2024680" y="2058817"/>
                  </a:lnTo>
                  <a:cubicBezTo>
                    <a:pt x="2024680" y="2063388"/>
                    <a:pt x="2022864" y="2067773"/>
                    <a:pt x="2019631" y="2071005"/>
                  </a:cubicBezTo>
                  <a:cubicBezTo>
                    <a:pt x="2016398" y="2074238"/>
                    <a:pt x="2012014" y="2076054"/>
                    <a:pt x="2007443" y="2076054"/>
                  </a:cubicBezTo>
                  <a:lnTo>
                    <a:pt x="17237" y="2076054"/>
                  </a:lnTo>
                  <a:cubicBezTo>
                    <a:pt x="12665" y="2076054"/>
                    <a:pt x="8281" y="2074238"/>
                    <a:pt x="5049" y="2071005"/>
                  </a:cubicBezTo>
                  <a:cubicBezTo>
                    <a:pt x="1816" y="2067773"/>
                    <a:pt x="0" y="2063388"/>
                    <a:pt x="0" y="2058817"/>
                  </a:cubicBezTo>
                  <a:lnTo>
                    <a:pt x="0" y="17237"/>
                  </a:lnTo>
                  <a:cubicBezTo>
                    <a:pt x="0" y="12665"/>
                    <a:pt x="1816" y="8281"/>
                    <a:pt x="5049" y="5049"/>
                  </a:cubicBezTo>
                  <a:cubicBezTo>
                    <a:pt x="8281" y="1816"/>
                    <a:pt x="12665" y="0"/>
                    <a:pt x="17237"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5" name="TextBox 5"/>
            <p:cNvSpPr txBox="1"/>
            <p:nvPr/>
          </p:nvSpPr>
          <p:spPr>
            <a:xfrm>
              <a:off x="0" y="-76200"/>
              <a:ext cx="2024680" cy="2152254"/>
            </a:xfrm>
            <a:prstGeom prst="rect">
              <a:avLst/>
            </a:prstGeom>
          </p:spPr>
          <p:txBody>
            <a:bodyPr lIns="43909" tIns="43909" rIns="43909" bIns="43909" rtlCol="0" anchor="ctr"/>
            <a:lstStyle/>
            <a:p>
              <a:pPr algn="ctr">
                <a:lnSpc>
                  <a:spcPts val="4917"/>
                </a:lnSpc>
              </a:pPr>
              <a:endParaRPr lang="it-IT" noProof="0" dirty="0"/>
            </a:p>
          </p:txBody>
        </p:sp>
      </p:grpSp>
      <p:sp>
        <p:nvSpPr>
          <p:cNvPr id="6" name="TextBox 6"/>
          <p:cNvSpPr txBox="1"/>
          <p:nvPr/>
        </p:nvSpPr>
        <p:spPr>
          <a:xfrm>
            <a:off x="8991600" y="1638300"/>
            <a:ext cx="8610600" cy="3000821"/>
          </a:xfrm>
          <a:prstGeom prst="rect">
            <a:avLst/>
          </a:prstGeom>
        </p:spPr>
        <p:txBody>
          <a:bodyPr wrap="square" lIns="0" tIns="0" rIns="0" bIns="0" rtlCol="0" anchor="t">
            <a:spAutoFit/>
          </a:bodyPr>
          <a:lstStyle/>
          <a:p>
            <a:pPr marL="0" lvl="0" indent="0" algn="ctr">
              <a:lnSpc>
                <a:spcPts val="3894"/>
              </a:lnSpc>
              <a:spcBef>
                <a:spcPct val="0"/>
              </a:spcBef>
            </a:pPr>
            <a:r>
              <a:rPr lang="it-IT" sz="2782" b="1" noProof="0" dirty="0">
                <a:solidFill>
                  <a:srgbClr val="000000"/>
                </a:solidFill>
                <a:latin typeface="Flatory Slab Medium"/>
                <a:ea typeface="Flatory Slab Medium"/>
                <a:cs typeface="Flatory Slab Medium"/>
                <a:sym typeface="Flatory Slab Medium"/>
              </a:rPr>
              <a:t>L’immane distruzione provocata dalla </a:t>
            </a:r>
            <a:r>
              <a:rPr lang="it-IT" sz="2782" b="1" dirty="0">
                <a:solidFill>
                  <a:srgbClr val="000000"/>
                </a:solidFill>
                <a:latin typeface="Flatory Slab Medium"/>
                <a:ea typeface="Flatory Slab Medium"/>
                <a:cs typeface="Flatory Slab Medium"/>
                <a:sym typeface="Flatory Slab Medium"/>
              </a:rPr>
              <a:t>Seconda Guerra Mondiale sposta il baricentro della ricerca sulla fisica nucleare negli Stati Uniti, e non consente ai singoli stati europei – per gli enormi costi delle attrezzature di ricerca– di procedere singolarmente  </a:t>
            </a:r>
            <a:endParaRPr lang="it-IT" sz="2782" b="1" noProof="0" dirty="0">
              <a:solidFill>
                <a:srgbClr val="000000"/>
              </a:solidFill>
              <a:latin typeface="Flatory Slab Medium"/>
              <a:ea typeface="Flatory Slab Medium"/>
              <a:cs typeface="Flatory Slab Medium"/>
              <a:sym typeface="Flatory Slab Medium"/>
            </a:endParaRPr>
          </a:p>
        </p:txBody>
      </p:sp>
      <p:sp>
        <p:nvSpPr>
          <p:cNvPr id="7" name="TextBox 7"/>
          <p:cNvSpPr txBox="1"/>
          <p:nvPr/>
        </p:nvSpPr>
        <p:spPr>
          <a:xfrm>
            <a:off x="9415044" y="800100"/>
            <a:ext cx="7791450" cy="996042"/>
          </a:xfrm>
          <a:prstGeom prst="rect">
            <a:avLst/>
          </a:prstGeom>
        </p:spPr>
        <p:txBody>
          <a:bodyPr lIns="0" tIns="0" rIns="0" bIns="0" rtlCol="0" anchor="t">
            <a:spAutoFit/>
          </a:bodyPr>
          <a:lstStyle/>
          <a:p>
            <a:pPr marL="0" lvl="0" indent="0" algn="ctr">
              <a:lnSpc>
                <a:spcPts val="7391"/>
              </a:lnSpc>
              <a:spcBef>
                <a:spcPct val="0"/>
              </a:spcBef>
            </a:pPr>
            <a:r>
              <a:rPr lang="it-IT" sz="7391" spc="44" dirty="0">
                <a:solidFill>
                  <a:srgbClr val="505AB8"/>
                </a:solidFill>
                <a:latin typeface="Kompot Slab"/>
                <a:ea typeface="Kompot Slab"/>
                <a:cs typeface="Kompot Slab"/>
                <a:sym typeface="Kompot Slab"/>
              </a:rPr>
              <a:t>L’idea</a:t>
            </a:r>
            <a:endParaRPr lang="it-IT" sz="7391" spc="44" noProof="0" dirty="0">
              <a:solidFill>
                <a:srgbClr val="505AB8"/>
              </a:solidFill>
              <a:latin typeface="Kompot Slab"/>
              <a:ea typeface="Kompot Slab"/>
              <a:cs typeface="Kompot Slab"/>
              <a:sym typeface="Kompot Slab"/>
            </a:endParaRPr>
          </a:p>
        </p:txBody>
      </p:sp>
      <p:sp>
        <p:nvSpPr>
          <p:cNvPr id="8" name="TextBox 8"/>
          <p:cNvSpPr txBox="1"/>
          <p:nvPr/>
        </p:nvSpPr>
        <p:spPr>
          <a:xfrm>
            <a:off x="8991600" y="4914900"/>
            <a:ext cx="8610600" cy="4501232"/>
          </a:xfrm>
          <a:prstGeom prst="rect">
            <a:avLst/>
          </a:prstGeom>
        </p:spPr>
        <p:txBody>
          <a:bodyPr wrap="square" lIns="0" tIns="0" rIns="0" bIns="0" rtlCol="0" anchor="t">
            <a:spAutoFit/>
          </a:bodyPr>
          <a:lstStyle/>
          <a:p>
            <a:pPr marL="0" lvl="0" indent="0" algn="ctr">
              <a:lnSpc>
                <a:spcPts val="3894"/>
              </a:lnSpc>
              <a:spcBef>
                <a:spcPct val="0"/>
              </a:spcBef>
            </a:pPr>
            <a:r>
              <a:rPr lang="it-IT" sz="2782" b="1" dirty="0">
                <a:solidFill>
                  <a:srgbClr val="000000"/>
                </a:solidFill>
                <a:latin typeface="Flatory Slab Medium"/>
                <a:ea typeface="Flatory Slab Medium"/>
                <a:cs typeface="Flatory Slab Medium"/>
                <a:sym typeface="Flatory Slab Medium"/>
              </a:rPr>
              <a:t>Nel 1949, i francesi Raoul </a:t>
            </a:r>
            <a:r>
              <a:rPr lang="it-IT" sz="2782" b="1" dirty="0" err="1">
                <a:solidFill>
                  <a:srgbClr val="000000"/>
                </a:solidFill>
                <a:latin typeface="Flatory Slab Medium"/>
                <a:ea typeface="Flatory Slab Medium"/>
                <a:cs typeface="Flatory Slab Medium"/>
                <a:sym typeface="Flatory Slab Medium"/>
              </a:rPr>
              <a:t>Dautry</a:t>
            </a:r>
            <a:r>
              <a:rPr lang="it-IT" sz="2782" b="1" dirty="0">
                <a:solidFill>
                  <a:srgbClr val="000000"/>
                </a:solidFill>
                <a:latin typeface="Flatory Slab Medium"/>
                <a:ea typeface="Flatory Slab Medium"/>
                <a:cs typeface="Flatory Slab Medium"/>
                <a:sym typeface="Flatory Slab Medium"/>
              </a:rPr>
              <a:t>, Lew </a:t>
            </a:r>
            <a:r>
              <a:rPr lang="it-IT" sz="2782" b="1" dirty="0" err="1">
                <a:solidFill>
                  <a:srgbClr val="000000"/>
                </a:solidFill>
                <a:latin typeface="Flatory Slab Medium"/>
                <a:ea typeface="Flatory Slab Medium"/>
                <a:cs typeface="Flatory Slab Medium"/>
                <a:sym typeface="Flatory Slab Medium"/>
              </a:rPr>
              <a:t>Kowarski</a:t>
            </a:r>
            <a:r>
              <a:rPr lang="it-IT" sz="2782" b="1" dirty="0">
                <a:solidFill>
                  <a:srgbClr val="000000"/>
                </a:solidFill>
                <a:latin typeface="Flatory Slab Medium"/>
                <a:ea typeface="Flatory Slab Medium"/>
                <a:cs typeface="Flatory Slab Medium"/>
                <a:sym typeface="Flatory Slab Medium"/>
              </a:rPr>
              <a:t>, l’italiano Edoardo Amaldi ed il danese Niels Bohr durante la Conferenza Europea sulla cultura tenutasi a Dicembre a Losanna, formulano la prima proposta ufficiale di creazione di un laboratorio europeo. Louis De Broglie, premio Nobel per la fisica, fa leggere un  invito ai paesi europei alla cooperazione concentrando le risorse in un unico progetto</a:t>
            </a:r>
            <a:endParaRPr lang="it-IT" sz="2782" b="1" noProof="0" dirty="0">
              <a:solidFill>
                <a:srgbClr val="000000"/>
              </a:solidFill>
              <a:latin typeface="Flatory Slab Medium"/>
              <a:ea typeface="Flatory Slab Medium"/>
              <a:cs typeface="Flatory Slab Medium"/>
              <a:sym typeface="Flatory Slab Medium"/>
            </a:endParaRPr>
          </a:p>
        </p:txBody>
      </p:sp>
      <p:pic>
        <p:nvPicPr>
          <p:cNvPr id="12" name="Immagine 11" descr="Immagine che contiene simbolo, Blu elettrico, bandiera, logo&#10;&#10;Il contenuto generato dall'IA potrebbe non essere corretto.">
            <a:extLst>
              <a:ext uri="{FF2B5EF4-FFF2-40B4-BE49-F238E27FC236}">
                <a16:creationId xmlns:a16="http://schemas.microsoft.com/office/drawing/2014/main" id="{31336919-AF9A-AEB2-C2C2-FBADAADA51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775" y="6210300"/>
            <a:ext cx="800786" cy="800786"/>
          </a:xfrm>
          <a:prstGeom prst="rect">
            <a:avLst/>
          </a:prstGeom>
        </p:spPr>
      </p:pic>
      <p:pic>
        <p:nvPicPr>
          <p:cNvPr id="4098" name="Picture 2">
            <a:extLst>
              <a:ext uri="{FF2B5EF4-FFF2-40B4-BE49-F238E27FC236}">
                <a16:creationId xmlns:a16="http://schemas.microsoft.com/office/drawing/2014/main" id="{3D0E6FB8-43E7-A8C3-34F1-D6B059327E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1" y="571142"/>
            <a:ext cx="4252494" cy="4252494"/>
          </a:xfrm>
          <a:prstGeom prst="rect">
            <a:avLst/>
          </a:prstGeom>
          <a:noFill/>
          <a:extLst>
            <a:ext uri="{909E8E84-426E-40DD-AFC4-6F175D3DCCD1}">
              <a14:hiddenFill xmlns:a14="http://schemas.microsoft.com/office/drawing/2010/main">
                <a:solidFill>
                  <a:srgbClr val="FFFFFF"/>
                </a:solidFill>
              </a14:hiddenFill>
            </a:ext>
          </a:extLst>
        </p:spPr>
      </p:pic>
      <p:sp>
        <p:nvSpPr>
          <p:cNvPr id="11" name="Freccia curva 10">
            <a:extLst>
              <a:ext uri="{FF2B5EF4-FFF2-40B4-BE49-F238E27FC236}">
                <a16:creationId xmlns:a16="http://schemas.microsoft.com/office/drawing/2014/main" id="{30AB1AB8-C38D-9ED6-343C-2C0B828208E9}"/>
              </a:ext>
            </a:extLst>
          </p:cNvPr>
          <p:cNvSpPr/>
          <p:nvPr/>
        </p:nvSpPr>
        <p:spPr>
          <a:xfrm rot="16200000">
            <a:off x="6438800" y="5729604"/>
            <a:ext cx="2667000" cy="1647192"/>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E5F3"/>
        </a:solidFill>
        <a:effectLst/>
      </p:bgPr>
    </p:bg>
    <p:spTree>
      <p:nvGrpSpPr>
        <p:cNvPr id="1" name="">
          <a:extLst>
            <a:ext uri="{FF2B5EF4-FFF2-40B4-BE49-F238E27FC236}">
              <a16:creationId xmlns:a16="http://schemas.microsoft.com/office/drawing/2014/main" id="{8E7F4A55-D986-5F55-747E-CE788A6ADD4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670A9BE-1DBC-0901-F8CC-B5C3F19EEC29}"/>
              </a:ext>
            </a:extLst>
          </p:cNvPr>
          <p:cNvSpPr/>
          <p:nvPr/>
        </p:nvSpPr>
        <p:spPr>
          <a:xfrm>
            <a:off x="-2038930" y="1600817"/>
            <a:ext cx="8815345" cy="9002098"/>
          </a:xfrm>
          <a:custGeom>
            <a:avLst/>
            <a:gdLst/>
            <a:ahLst/>
            <a:cxnLst/>
            <a:rect l="l" t="t" r="r" b="b"/>
            <a:pathLst>
              <a:path w="8815345" h="9002098">
                <a:moveTo>
                  <a:pt x="0" y="0"/>
                </a:moveTo>
                <a:lnTo>
                  <a:pt x="8815345" y="0"/>
                </a:lnTo>
                <a:lnTo>
                  <a:pt x="8815345" y="9002098"/>
                </a:lnTo>
                <a:lnTo>
                  <a:pt x="0" y="9002098"/>
                </a:lnTo>
                <a:lnTo>
                  <a:pt x="0" y="0"/>
                </a:lnTo>
                <a:close/>
              </a:path>
            </a:pathLst>
          </a:custGeom>
          <a:blipFill>
            <a:blip r:embed="rId2"/>
            <a:stretch>
              <a:fillRect b="-104544"/>
            </a:stretch>
          </a:blipFill>
        </p:spPr>
        <p:txBody>
          <a:bodyPr/>
          <a:lstStyle/>
          <a:p>
            <a:endParaRPr lang="it-IT" noProof="0" dirty="0"/>
          </a:p>
        </p:txBody>
      </p:sp>
      <p:grpSp>
        <p:nvGrpSpPr>
          <p:cNvPr id="3" name="Group 3">
            <a:extLst>
              <a:ext uri="{FF2B5EF4-FFF2-40B4-BE49-F238E27FC236}">
                <a16:creationId xmlns:a16="http://schemas.microsoft.com/office/drawing/2014/main" id="{2A1CF2C7-C331-CEA7-94E8-885C5D962D29}"/>
              </a:ext>
            </a:extLst>
          </p:cNvPr>
          <p:cNvGrpSpPr/>
          <p:nvPr/>
        </p:nvGrpSpPr>
        <p:grpSpPr>
          <a:xfrm>
            <a:off x="8819312" y="571142"/>
            <a:ext cx="8982913" cy="9210846"/>
            <a:chOff x="0" y="0"/>
            <a:chExt cx="2024680" cy="2076054"/>
          </a:xfrm>
        </p:grpSpPr>
        <p:sp>
          <p:nvSpPr>
            <p:cNvPr id="4" name="Freeform 4">
              <a:extLst>
                <a:ext uri="{FF2B5EF4-FFF2-40B4-BE49-F238E27FC236}">
                  <a16:creationId xmlns:a16="http://schemas.microsoft.com/office/drawing/2014/main" id="{B176EF18-7F45-7A4D-BA32-C839997AD3C5}"/>
                </a:ext>
              </a:extLst>
            </p:cNvPr>
            <p:cNvSpPr/>
            <p:nvPr/>
          </p:nvSpPr>
          <p:spPr>
            <a:xfrm>
              <a:off x="0" y="0"/>
              <a:ext cx="2024680" cy="2076054"/>
            </a:xfrm>
            <a:custGeom>
              <a:avLst/>
              <a:gdLst/>
              <a:ahLst/>
              <a:cxnLst/>
              <a:rect l="l" t="t" r="r" b="b"/>
              <a:pathLst>
                <a:path w="2024680" h="2076054">
                  <a:moveTo>
                    <a:pt x="17237" y="0"/>
                  </a:moveTo>
                  <a:lnTo>
                    <a:pt x="2007443" y="0"/>
                  </a:lnTo>
                  <a:cubicBezTo>
                    <a:pt x="2016962" y="0"/>
                    <a:pt x="2024680" y="7717"/>
                    <a:pt x="2024680" y="17237"/>
                  </a:cubicBezTo>
                  <a:lnTo>
                    <a:pt x="2024680" y="2058817"/>
                  </a:lnTo>
                  <a:cubicBezTo>
                    <a:pt x="2024680" y="2063388"/>
                    <a:pt x="2022864" y="2067773"/>
                    <a:pt x="2019631" y="2071005"/>
                  </a:cubicBezTo>
                  <a:cubicBezTo>
                    <a:pt x="2016398" y="2074238"/>
                    <a:pt x="2012014" y="2076054"/>
                    <a:pt x="2007443" y="2076054"/>
                  </a:cubicBezTo>
                  <a:lnTo>
                    <a:pt x="17237" y="2076054"/>
                  </a:lnTo>
                  <a:cubicBezTo>
                    <a:pt x="12665" y="2076054"/>
                    <a:pt x="8281" y="2074238"/>
                    <a:pt x="5049" y="2071005"/>
                  </a:cubicBezTo>
                  <a:cubicBezTo>
                    <a:pt x="1816" y="2067773"/>
                    <a:pt x="0" y="2063388"/>
                    <a:pt x="0" y="2058817"/>
                  </a:cubicBezTo>
                  <a:lnTo>
                    <a:pt x="0" y="17237"/>
                  </a:lnTo>
                  <a:cubicBezTo>
                    <a:pt x="0" y="12665"/>
                    <a:pt x="1816" y="8281"/>
                    <a:pt x="5049" y="5049"/>
                  </a:cubicBezTo>
                  <a:cubicBezTo>
                    <a:pt x="8281" y="1816"/>
                    <a:pt x="12665" y="0"/>
                    <a:pt x="17237"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5" name="TextBox 5">
              <a:extLst>
                <a:ext uri="{FF2B5EF4-FFF2-40B4-BE49-F238E27FC236}">
                  <a16:creationId xmlns:a16="http://schemas.microsoft.com/office/drawing/2014/main" id="{862FB214-D5B3-4E1C-AB5C-33E835FEC82C}"/>
                </a:ext>
              </a:extLst>
            </p:cNvPr>
            <p:cNvSpPr txBox="1"/>
            <p:nvPr/>
          </p:nvSpPr>
          <p:spPr>
            <a:xfrm>
              <a:off x="0" y="-76200"/>
              <a:ext cx="2024680" cy="2152254"/>
            </a:xfrm>
            <a:prstGeom prst="rect">
              <a:avLst/>
            </a:prstGeom>
          </p:spPr>
          <p:txBody>
            <a:bodyPr lIns="43909" tIns="43909" rIns="43909" bIns="43909" rtlCol="0" anchor="ctr"/>
            <a:lstStyle/>
            <a:p>
              <a:pPr algn="ctr">
                <a:lnSpc>
                  <a:spcPts val="4917"/>
                </a:lnSpc>
              </a:pPr>
              <a:endParaRPr lang="it-IT" noProof="0" dirty="0"/>
            </a:p>
          </p:txBody>
        </p:sp>
      </p:grpSp>
      <p:sp>
        <p:nvSpPr>
          <p:cNvPr id="6" name="TextBox 6">
            <a:extLst>
              <a:ext uri="{FF2B5EF4-FFF2-40B4-BE49-F238E27FC236}">
                <a16:creationId xmlns:a16="http://schemas.microsoft.com/office/drawing/2014/main" id="{54F865F1-2B05-AAF2-421F-FBDF517B5353}"/>
              </a:ext>
            </a:extLst>
          </p:cNvPr>
          <p:cNvSpPr txBox="1"/>
          <p:nvPr/>
        </p:nvSpPr>
        <p:spPr>
          <a:xfrm>
            <a:off x="8991600" y="1714500"/>
            <a:ext cx="8610600" cy="3500958"/>
          </a:xfrm>
          <a:prstGeom prst="rect">
            <a:avLst/>
          </a:prstGeom>
        </p:spPr>
        <p:txBody>
          <a:bodyPr wrap="square" lIns="0" tIns="0" rIns="0" bIns="0" rtlCol="0" anchor="t">
            <a:spAutoFit/>
          </a:bodyPr>
          <a:lstStyle/>
          <a:p>
            <a:pPr marL="0" lvl="0" indent="0" algn="ctr">
              <a:lnSpc>
                <a:spcPts val="3894"/>
              </a:lnSpc>
              <a:spcBef>
                <a:spcPct val="0"/>
              </a:spcBef>
              <a:tabLst>
                <a:tab pos="3048000" algn="l"/>
              </a:tabLst>
            </a:pPr>
            <a:r>
              <a:rPr lang="it-IT" sz="2782" b="1" noProof="0" dirty="0">
                <a:solidFill>
                  <a:srgbClr val="000000"/>
                </a:solidFill>
                <a:latin typeface="Flatory Slab Medium"/>
                <a:ea typeface="Flatory Slab Medium"/>
                <a:cs typeface="Flatory Slab Medium"/>
                <a:sym typeface="Flatory Slab Medium"/>
              </a:rPr>
              <a:t>Gli scienziati americani, tra cui molti originari dell’Europa, appoggiano l’idea di un laboratorio comune. Il premio Nobel americano </a:t>
            </a:r>
            <a:r>
              <a:rPr lang="it-IT" sz="2782" b="1" dirty="0">
                <a:solidFill>
                  <a:srgbClr val="000000"/>
                </a:solidFill>
                <a:latin typeface="Flatory Slab Medium"/>
                <a:ea typeface="Flatory Slab Medium"/>
                <a:cs typeface="Flatory Slab Medium"/>
                <a:sym typeface="Flatory Slab Medium"/>
              </a:rPr>
              <a:t>I</a:t>
            </a:r>
            <a:r>
              <a:rPr lang="it-IT" sz="2782" b="1" noProof="0" dirty="0" err="1">
                <a:solidFill>
                  <a:srgbClr val="000000"/>
                </a:solidFill>
                <a:latin typeface="Flatory Slab Medium"/>
                <a:ea typeface="Flatory Slab Medium"/>
                <a:cs typeface="Flatory Slab Medium"/>
                <a:sym typeface="Flatory Slab Medium"/>
              </a:rPr>
              <a:t>sidor</a:t>
            </a:r>
            <a:r>
              <a:rPr lang="it-IT" sz="2782" b="1" noProof="0" dirty="0">
                <a:solidFill>
                  <a:srgbClr val="000000"/>
                </a:solidFill>
                <a:latin typeface="Flatory Slab Medium"/>
                <a:ea typeface="Flatory Slab Medium"/>
                <a:cs typeface="Flatory Slab Medium"/>
                <a:sym typeface="Flatory Slab Medium"/>
              </a:rPr>
              <a:t> </a:t>
            </a:r>
            <a:r>
              <a:rPr lang="it-IT" sz="2782" b="1" dirty="0">
                <a:solidFill>
                  <a:srgbClr val="000000"/>
                </a:solidFill>
                <a:latin typeface="Flatory Slab Medium"/>
                <a:ea typeface="Flatory Slab Medium"/>
                <a:cs typeface="Flatory Slab Medium"/>
                <a:sym typeface="Flatory Slab Medium"/>
              </a:rPr>
              <a:t>R</a:t>
            </a:r>
            <a:r>
              <a:rPr lang="it-IT" sz="2782" b="1" noProof="0" dirty="0" err="1">
                <a:solidFill>
                  <a:srgbClr val="000000"/>
                </a:solidFill>
                <a:latin typeface="Flatory Slab Medium"/>
                <a:ea typeface="Flatory Slab Medium"/>
                <a:cs typeface="Flatory Slab Medium"/>
                <a:sym typeface="Flatory Slab Medium"/>
              </a:rPr>
              <a:t>abi</a:t>
            </a:r>
            <a:r>
              <a:rPr lang="it-IT" sz="2782" b="1" dirty="0">
                <a:solidFill>
                  <a:srgbClr val="000000"/>
                </a:solidFill>
                <a:latin typeface="Flatory Slab Medium"/>
                <a:ea typeface="Flatory Slab Medium"/>
                <a:cs typeface="Flatory Slab Medium"/>
                <a:sym typeface="Flatory Slab Medium"/>
              </a:rPr>
              <a:t>, nel corso della conferenza UNESCO del 1950 a Firenze, fa approvare una risoluzione che autorizza UNESCO ad «assistere ed incoraggiare la creazione di laboratori regionali» </a:t>
            </a:r>
            <a:endParaRPr lang="it-IT" sz="2782" b="1" noProof="0" dirty="0">
              <a:solidFill>
                <a:srgbClr val="000000"/>
              </a:solidFill>
              <a:latin typeface="Flatory Slab Medium"/>
              <a:ea typeface="Flatory Slab Medium"/>
              <a:cs typeface="Flatory Slab Medium"/>
              <a:sym typeface="Flatory Slab Medium"/>
            </a:endParaRPr>
          </a:p>
        </p:txBody>
      </p:sp>
      <p:sp>
        <p:nvSpPr>
          <p:cNvPr id="7" name="TextBox 7">
            <a:extLst>
              <a:ext uri="{FF2B5EF4-FFF2-40B4-BE49-F238E27FC236}">
                <a16:creationId xmlns:a16="http://schemas.microsoft.com/office/drawing/2014/main" id="{DDCE0E7C-40DB-D4CD-ADF4-B43C7D4C5D41}"/>
              </a:ext>
            </a:extLst>
          </p:cNvPr>
          <p:cNvSpPr txBox="1"/>
          <p:nvPr/>
        </p:nvSpPr>
        <p:spPr>
          <a:xfrm>
            <a:off x="9415044" y="800100"/>
            <a:ext cx="7791450" cy="996042"/>
          </a:xfrm>
          <a:prstGeom prst="rect">
            <a:avLst/>
          </a:prstGeom>
        </p:spPr>
        <p:txBody>
          <a:bodyPr lIns="0" tIns="0" rIns="0" bIns="0" rtlCol="0" anchor="t">
            <a:spAutoFit/>
          </a:bodyPr>
          <a:lstStyle/>
          <a:p>
            <a:pPr marL="0" lvl="0" indent="0" algn="ctr">
              <a:lnSpc>
                <a:spcPts val="7391"/>
              </a:lnSpc>
              <a:spcBef>
                <a:spcPct val="0"/>
              </a:spcBef>
            </a:pPr>
            <a:r>
              <a:rPr lang="it-IT" sz="7391" spc="44" noProof="0" dirty="0">
                <a:solidFill>
                  <a:srgbClr val="505AB8"/>
                </a:solidFill>
                <a:latin typeface="Kompot Slab"/>
                <a:ea typeface="Kompot Slab"/>
                <a:cs typeface="Kompot Slab"/>
                <a:sym typeface="Kompot Slab"/>
              </a:rPr>
              <a:t>Il suo sviluppo</a:t>
            </a:r>
          </a:p>
        </p:txBody>
      </p:sp>
      <p:sp>
        <p:nvSpPr>
          <p:cNvPr id="8" name="TextBox 8">
            <a:extLst>
              <a:ext uri="{FF2B5EF4-FFF2-40B4-BE49-F238E27FC236}">
                <a16:creationId xmlns:a16="http://schemas.microsoft.com/office/drawing/2014/main" id="{9811102F-4EE6-BF01-341B-CC9A3B8F53A8}"/>
              </a:ext>
            </a:extLst>
          </p:cNvPr>
          <p:cNvSpPr txBox="1"/>
          <p:nvPr/>
        </p:nvSpPr>
        <p:spPr>
          <a:xfrm>
            <a:off x="8991600" y="5219700"/>
            <a:ext cx="8610600" cy="2000548"/>
          </a:xfrm>
          <a:prstGeom prst="rect">
            <a:avLst/>
          </a:prstGeom>
        </p:spPr>
        <p:txBody>
          <a:bodyPr wrap="square" lIns="0" tIns="0" rIns="0" bIns="0" rtlCol="0" anchor="t">
            <a:spAutoFit/>
          </a:bodyPr>
          <a:lstStyle/>
          <a:p>
            <a:pPr marL="0" lvl="0" indent="0" algn="ctr">
              <a:lnSpc>
                <a:spcPts val="3894"/>
              </a:lnSpc>
              <a:spcBef>
                <a:spcPct val="0"/>
              </a:spcBef>
            </a:pPr>
            <a:r>
              <a:rPr lang="it-IT" sz="2782" b="1" dirty="0">
                <a:solidFill>
                  <a:srgbClr val="000000"/>
                </a:solidFill>
                <a:latin typeface="Flatory Slab Medium"/>
                <a:ea typeface="Flatory Slab Medium"/>
                <a:cs typeface="Flatory Slab Medium"/>
                <a:sym typeface="Flatory Slab Medium"/>
              </a:rPr>
              <a:t>Auger, allora Direttore delle Scienze Esatte e Naturali dell’UNESCO, ed Amaldi, iniziano una campagna di persuasione della comunità scientifica europea</a:t>
            </a:r>
            <a:endParaRPr lang="it-IT" sz="2782" b="1" noProof="0" dirty="0">
              <a:solidFill>
                <a:srgbClr val="000000"/>
              </a:solidFill>
              <a:latin typeface="Flatory Slab Medium"/>
              <a:ea typeface="Flatory Slab Medium"/>
              <a:cs typeface="Flatory Slab Medium"/>
              <a:sym typeface="Flatory Slab Medium"/>
            </a:endParaRPr>
          </a:p>
        </p:txBody>
      </p:sp>
      <p:pic>
        <p:nvPicPr>
          <p:cNvPr id="12" name="Immagine 11" descr="Immagine che contiene simbolo, Blu elettrico, bandiera, logo&#10;&#10;Il contenuto generato dall'IA potrebbe non essere corretto.">
            <a:extLst>
              <a:ext uri="{FF2B5EF4-FFF2-40B4-BE49-F238E27FC236}">
                <a16:creationId xmlns:a16="http://schemas.microsoft.com/office/drawing/2014/main" id="{F3EEB12D-6ED1-A28A-D176-99BBBFE48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775" y="6210300"/>
            <a:ext cx="800786" cy="800786"/>
          </a:xfrm>
          <a:prstGeom prst="rect">
            <a:avLst/>
          </a:prstGeom>
        </p:spPr>
      </p:pic>
      <p:sp>
        <p:nvSpPr>
          <p:cNvPr id="11" name="TextBox 8">
            <a:extLst>
              <a:ext uri="{FF2B5EF4-FFF2-40B4-BE49-F238E27FC236}">
                <a16:creationId xmlns:a16="http://schemas.microsoft.com/office/drawing/2014/main" id="{A9843AAE-F378-816C-4201-BD755B08AAED}"/>
              </a:ext>
            </a:extLst>
          </p:cNvPr>
          <p:cNvSpPr txBox="1"/>
          <p:nvPr/>
        </p:nvSpPr>
        <p:spPr>
          <a:xfrm>
            <a:off x="8991600" y="7353300"/>
            <a:ext cx="8610600" cy="2500685"/>
          </a:xfrm>
          <a:prstGeom prst="rect">
            <a:avLst/>
          </a:prstGeom>
        </p:spPr>
        <p:txBody>
          <a:bodyPr wrap="square" lIns="0" tIns="0" rIns="0" bIns="0" rtlCol="0" anchor="t">
            <a:spAutoFit/>
          </a:bodyPr>
          <a:lstStyle/>
          <a:p>
            <a:pPr marL="0" lvl="0" indent="0" algn="ctr">
              <a:lnSpc>
                <a:spcPts val="3894"/>
              </a:lnSpc>
              <a:spcBef>
                <a:spcPct val="0"/>
              </a:spcBef>
            </a:pPr>
            <a:r>
              <a:rPr lang="it-IT" sz="2782" b="1" dirty="0">
                <a:solidFill>
                  <a:srgbClr val="000000"/>
                </a:solidFill>
                <a:latin typeface="Flatory Slab Medium"/>
                <a:ea typeface="Flatory Slab Medium"/>
                <a:cs typeface="Flatory Slab Medium"/>
                <a:sym typeface="Flatory Slab Medium"/>
              </a:rPr>
              <a:t>L’alleanza franco-italiana affronta i dubbi dei paesi, come la Danimarca e l’Inghilterra, che hanno già laboratori attivi che vorrebbero ulteriormente sviluppare, invece di crearne uno nuovo</a:t>
            </a:r>
            <a:endParaRPr lang="it-IT" sz="2782" b="1" noProof="0" dirty="0">
              <a:solidFill>
                <a:srgbClr val="000000"/>
              </a:solidFill>
              <a:latin typeface="Flatory Slab Medium"/>
              <a:ea typeface="Flatory Slab Medium"/>
              <a:cs typeface="Flatory Slab Medium"/>
              <a:sym typeface="Flatory Slab Medium"/>
            </a:endParaRPr>
          </a:p>
        </p:txBody>
      </p:sp>
      <p:pic>
        <p:nvPicPr>
          <p:cNvPr id="10242" name="Picture 2" descr="Black and white photograph of &quot;Images of the World: 1949-1950&quot;; a ...">
            <a:extLst>
              <a:ext uri="{FF2B5EF4-FFF2-40B4-BE49-F238E27FC236}">
                <a16:creationId xmlns:a16="http://schemas.microsoft.com/office/drawing/2014/main" id="{2491EFAC-869C-5A47-DB66-41650DB8C7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571142"/>
            <a:ext cx="4004006" cy="4316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288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E5F3"/>
        </a:solidFill>
        <a:effectLst/>
      </p:bgPr>
    </p:bg>
    <p:spTree>
      <p:nvGrpSpPr>
        <p:cNvPr id="1" name="">
          <a:extLst>
            <a:ext uri="{FF2B5EF4-FFF2-40B4-BE49-F238E27FC236}">
              <a16:creationId xmlns:a16="http://schemas.microsoft.com/office/drawing/2014/main" id="{4D5CCCD8-DE30-96B1-E2F9-DB4BDF99EB0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78FE32D-9D51-58B8-B962-DB2012C7588B}"/>
              </a:ext>
            </a:extLst>
          </p:cNvPr>
          <p:cNvSpPr/>
          <p:nvPr/>
        </p:nvSpPr>
        <p:spPr>
          <a:xfrm>
            <a:off x="-2038930" y="1600817"/>
            <a:ext cx="8815345" cy="9002098"/>
          </a:xfrm>
          <a:custGeom>
            <a:avLst/>
            <a:gdLst/>
            <a:ahLst/>
            <a:cxnLst/>
            <a:rect l="l" t="t" r="r" b="b"/>
            <a:pathLst>
              <a:path w="8815345" h="9002098">
                <a:moveTo>
                  <a:pt x="0" y="0"/>
                </a:moveTo>
                <a:lnTo>
                  <a:pt x="8815345" y="0"/>
                </a:lnTo>
                <a:lnTo>
                  <a:pt x="8815345" y="9002098"/>
                </a:lnTo>
                <a:lnTo>
                  <a:pt x="0" y="9002098"/>
                </a:lnTo>
                <a:lnTo>
                  <a:pt x="0" y="0"/>
                </a:lnTo>
                <a:close/>
              </a:path>
            </a:pathLst>
          </a:custGeom>
          <a:blipFill>
            <a:blip r:embed="rId2"/>
            <a:stretch>
              <a:fillRect b="-104544"/>
            </a:stretch>
          </a:blipFill>
        </p:spPr>
        <p:txBody>
          <a:bodyPr/>
          <a:lstStyle/>
          <a:p>
            <a:endParaRPr lang="it-IT" noProof="0" dirty="0"/>
          </a:p>
        </p:txBody>
      </p:sp>
      <p:grpSp>
        <p:nvGrpSpPr>
          <p:cNvPr id="3" name="Group 3">
            <a:extLst>
              <a:ext uri="{FF2B5EF4-FFF2-40B4-BE49-F238E27FC236}">
                <a16:creationId xmlns:a16="http://schemas.microsoft.com/office/drawing/2014/main" id="{5ABC2641-DC62-AEE4-E9C5-25717921C4A7}"/>
              </a:ext>
            </a:extLst>
          </p:cNvPr>
          <p:cNvGrpSpPr/>
          <p:nvPr/>
        </p:nvGrpSpPr>
        <p:grpSpPr>
          <a:xfrm>
            <a:off x="8819312" y="571142"/>
            <a:ext cx="8982913" cy="9210846"/>
            <a:chOff x="0" y="0"/>
            <a:chExt cx="2024680" cy="2076054"/>
          </a:xfrm>
        </p:grpSpPr>
        <p:sp>
          <p:nvSpPr>
            <p:cNvPr id="4" name="Freeform 4">
              <a:extLst>
                <a:ext uri="{FF2B5EF4-FFF2-40B4-BE49-F238E27FC236}">
                  <a16:creationId xmlns:a16="http://schemas.microsoft.com/office/drawing/2014/main" id="{B2E0AB5C-4672-C35C-9CA2-E0BA4B617999}"/>
                </a:ext>
              </a:extLst>
            </p:cNvPr>
            <p:cNvSpPr/>
            <p:nvPr/>
          </p:nvSpPr>
          <p:spPr>
            <a:xfrm>
              <a:off x="0" y="0"/>
              <a:ext cx="2024680" cy="2076054"/>
            </a:xfrm>
            <a:custGeom>
              <a:avLst/>
              <a:gdLst/>
              <a:ahLst/>
              <a:cxnLst/>
              <a:rect l="l" t="t" r="r" b="b"/>
              <a:pathLst>
                <a:path w="2024680" h="2076054">
                  <a:moveTo>
                    <a:pt x="17237" y="0"/>
                  </a:moveTo>
                  <a:lnTo>
                    <a:pt x="2007443" y="0"/>
                  </a:lnTo>
                  <a:cubicBezTo>
                    <a:pt x="2016962" y="0"/>
                    <a:pt x="2024680" y="7717"/>
                    <a:pt x="2024680" y="17237"/>
                  </a:cubicBezTo>
                  <a:lnTo>
                    <a:pt x="2024680" y="2058817"/>
                  </a:lnTo>
                  <a:cubicBezTo>
                    <a:pt x="2024680" y="2063388"/>
                    <a:pt x="2022864" y="2067773"/>
                    <a:pt x="2019631" y="2071005"/>
                  </a:cubicBezTo>
                  <a:cubicBezTo>
                    <a:pt x="2016398" y="2074238"/>
                    <a:pt x="2012014" y="2076054"/>
                    <a:pt x="2007443" y="2076054"/>
                  </a:cubicBezTo>
                  <a:lnTo>
                    <a:pt x="17237" y="2076054"/>
                  </a:lnTo>
                  <a:cubicBezTo>
                    <a:pt x="12665" y="2076054"/>
                    <a:pt x="8281" y="2074238"/>
                    <a:pt x="5049" y="2071005"/>
                  </a:cubicBezTo>
                  <a:cubicBezTo>
                    <a:pt x="1816" y="2067773"/>
                    <a:pt x="0" y="2063388"/>
                    <a:pt x="0" y="2058817"/>
                  </a:cubicBezTo>
                  <a:lnTo>
                    <a:pt x="0" y="17237"/>
                  </a:lnTo>
                  <a:cubicBezTo>
                    <a:pt x="0" y="12665"/>
                    <a:pt x="1816" y="8281"/>
                    <a:pt x="5049" y="5049"/>
                  </a:cubicBezTo>
                  <a:cubicBezTo>
                    <a:pt x="8281" y="1816"/>
                    <a:pt x="12665" y="0"/>
                    <a:pt x="17237"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5" name="TextBox 5">
              <a:extLst>
                <a:ext uri="{FF2B5EF4-FFF2-40B4-BE49-F238E27FC236}">
                  <a16:creationId xmlns:a16="http://schemas.microsoft.com/office/drawing/2014/main" id="{9FA4551B-262B-6444-1C03-001B918C5650}"/>
                </a:ext>
              </a:extLst>
            </p:cNvPr>
            <p:cNvSpPr txBox="1"/>
            <p:nvPr/>
          </p:nvSpPr>
          <p:spPr>
            <a:xfrm>
              <a:off x="0" y="-76200"/>
              <a:ext cx="2024680" cy="2152254"/>
            </a:xfrm>
            <a:prstGeom prst="rect">
              <a:avLst/>
            </a:prstGeom>
          </p:spPr>
          <p:txBody>
            <a:bodyPr lIns="43909" tIns="43909" rIns="43909" bIns="43909" rtlCol="0" anchor="ctr"/>
            <a:lstStyle/>
            <a:p>
              <a:pPr algn="ctr">
                <a:lnSpc>
                  <a:spcPts val="4917"/>
                </a:lnSpc>
              </a:pPr>
              <a:endParaRPr lang="it-IT" noProof="0" dirty="0"/>
            </a:p>
          </p:txBody>
        </p:sp>
      </p:grpSp>
      <p:sp>
        <p:nvSpPr>
          <p:cNvPr id="6" name="TextBox 6">
            <a:extLst>
              <a:ext uri="{FF2B5EF4-FFF2-40B4-BE49-F238E27FC236}">
                <a16:creationId xmlns:a16="http://schemas.microsoft.com/office/drawing/2014/main" id="{2824F392-E5B3-877A-D2B4-F8E4F54C4541}"/>
              </a:ext>
            </a:extLst>
          </p:cNvPr>
          <p:cNvSpPr txBox="1"/>
          <p:nvPr/>
        </p:nvSpPr>
        <p:spPr>
          <a:xfrm>
            <a:off x="8991600" y="1714500"/>
            <a:ext cx="8610600" cy="2500685"/>
          </a:xfrm>
          <a:prstGeom prst="rect">
            <a:avLst/>
          </a:prstGeom>
        </p:spPr>
        <p:txBody>
          <a:bodyPr wrap="square" lIns="0" tIns="0" rIns="0" bIns="0" rtlCol="0" anchor="t">
            <a:spAutoFit/>
          </a:bodyPr>
          <a:lstStyle/>
          <a:p>
            <a:pPr algn="ctr">
              <a:lnSpc>
                <a:spcPts val="3894"/>
              </a:lnSpc>
              <a:spcBef>
                <a:spcPct val="0"/>
              </a:spcBef>
              <a:tabLst>
                <a:tab pos="3048000" algn="l"/>
              </a:tabLst>
            </a:pPr>
            <a:r>
              <a:rPr lang="it-IT" sz="2782" b="1" dirty="0">
                <a:solidFill>
                  <a:srgbClr val="000000"/>
                </a:solidFill>
                <a:latin typeface="Flatory Slab Medium"/>
                <a:ea typeface="Flatory Slab Medium"/>
                <a:cs typeface="Flatory Slab Medium"/>
                <a:sym typeface="Flatory Slab Medium"/>
              </a:rPr>
              <a:t>La conferenza intergovernativa UNESCO del 1951 a Parigi, promulga la prima risoluzione di un Consiglio Europeo per la Ricerca Nucleare. Nello stesso anno, undici paesi firmano un accordo che fonda il Consiglio provvisorio</a:t>
            </a:r>
          </a:p>
        </p:txBody>
      </p:sp>
      <p:sp>
        <p:nvSpPr>
          <p:cNvPr id="7" name="TextBox 7">
            <a:extLst>
              <a:ext uri="{FF2B5EF4-FFF2-40B4-BE49-F238E27FC236}">
                <a16:creationId xmlns:a16="http://schemas.microsoft.com/office/drawing/2014/main" id="{99A2B981-A606-C61E-1657-7CB449B9F0F4}"/>
              </a:ext>
            </a:extLst>
          </p:cNvPr>
          <p:cNvSpPr txBox="1"/>
          <p:nvPr/>
        </p:nvSpPr>
        <p:spPr>
          <a:xfrm>
            <a:off x="8915400" y="800100"/>
            <a:ext cx="8810625" cy="996042"/>
          </a:xfrm>
          <a:prstGeom prst="rect">
            <a:avLst/>
          </a:prstGeom>
        </p:spPr>
        <p:txBody>
          <a:bodyPr wrap="square" lIns="0" tIns="0" rIns="0" bIns="0" rtlCol="0" anchor="t">
            <a:spAutoFit/>
          </a:bodyPr>
          <a:lstStyle/>
          <a:p>
            <a:pPr marL="0" lvl="0" indent="0" algn="ctr">
              <a:lnSpc>
                <a:spcPts val="7391"/>
              </a:lnSpc>
              <a:spcBef>
                <a:spcPct val="0"/>
              </a:spcBef>
            </a:pPr>
            <a:r>
              <a:rPr lang="it-IT" sz="7391" spc="44" dirty="0">
                <a:solidFill>
                  <a:srgbClr val="505AB8"/>
                </a:solidFill>
                <a:latin typeface="Kompot Slab"/>
                <a:ea typeface="Kompot Slab"/>
                <a:cs typeface="Kompot Slab"/>
                <a:sym typeface="Kompot Slab"/>
              </a:rPr>
              <a:t>Le tappe finali</a:t>
            </a:r>
            <a:endParaRPr lang="it-IT" sz="7391" spc="44" noProof="0" dirty="0">
              <a:solidFill>
                <a:srgbClr val="505AB8"/>
              </a:solidFill>
              <a:latin typeface="Kompot Slab"/>
              <a:ea typeface="Kompot Slab"/>
              <a:cs typeface="Kompot Slab"/>
              <a:sym typeface="Kompot Slab"/>
            </a:endParaRPr>
          </a:p>
        </p:txBody>
      </p:sp>
      <p:pic>
        <p:nvPicPr>
          <p:cNvPr id="12" name="Immagine 11" descr="Immagine che contiene simbolo, Blu elettrico, bandiera, logo&#10;&#10;Il contenuto generato dall'IA potrebbe non essere corretto.">
            <a:extLst>
              <a:ext uri="{FF2B5EF4-FFF2-40B4-BE49-F238E27FC236}">
                <a16:creationId xmlns:a16="http://schemas.microsoft.com/office/drawing/2014/main" id="{B09073AD-920F-7831-FF7E-B041AECDD6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775" y="6210300"/>
            <a:ext cx="800786" cy="800786"/>
          </a:xfrm>
          <a:prstGeom prst="rect">
            <a:avLst/>
          </a:prstGeom>
        </p:spPr>
      </p:pic>
      <p:sp>
        <p:nvSpPr>
          <p:cNvPr id="11" name="TextBox 8">
            <a:extLst>
              <a:ext uri="{FF2B5EF4-FFF2-40B4-BE49-F238E27FC236}">
                <a16:creationId xmlns:a16="http://schemas.microsoft.com/office/drawing/2014/main" id="{4904D062-BE6B-ED61-0028-A97088E387AE}"/>
              </a:ext>
            </a:extLst>
          </p:cNvPr>
          <p:cNvSpPr txBox="1"/>
          <p:nvPr/>
        </p:nvSpPr>
        <p:spPr>
          <a:xfrm>
            <a:off x="8976360" y="4743152"/>
            <a:ext cx="8610600" cy="2000548"/>
          </a:xfrm>
          <a:prstGeom prst="rect">
            <a:avLst/>
          </a:prstGeom>
        </p:spPr>
        <p:txBody>
          <a:bodyPr wrap="square" lIns="0" tIns="0" rIns="0" bIns="0" rtlCol="0" anchor="t">
            <a:spAutoFit/>
          </a:bodyPr>
          <a:lstStyle/>
          <a:p>
            <a:pPr marL="0" lvl="0" indent="0" algn="ctr">
              <a:lnSpc>
                <a:spcPts val="3894"/>
              </a:lnSpc>
              <a:spcBef>
                <a:spcPct val="0"/>
              </a:spcBef>
            </a:pPr>
            <a:r>
              <a:rPr lang="it-IT" sz="2782" b="1" noProof="0" dirty="0">
                <a:solidFill>
                  <a:srgbClr val="000000"/>
                </a:solidFill>
                <a:latin typeface="Flatory Slab Medium"/>
                <a:ea typeface="Flatory Slab Medium"/>
                <a:cs typeface="Flatory Slab Medium"/>
                <a:sym typeface="Flatory Slab Medium"/>
              </a:rPr>
              <a:t>Durante la terza sessione del Consiglio provvisorio, nel 1952,  viene identificata Ginevra come sede del laboratorio. Copenaghen ospita il centro di Fisica teorica</a:t>
            </a:r>
          </a:p>
        </p:txBody>
      </p:sp>
      <p:sp>
        <p:nvSpPr>
          <p:cNvPr id="13" name="TextBox 8">
            <a:extLst>
              <a:ext uri="{FF2B5EF4-FFF2-40B4-BE49-F238E27FC236}">
                <a16:creationId xmlns:a16="http://schemas.microsoft.com/office/drawing/2014/main" id="{491F5EC5-35E4-8C8F-E1FB-879A821A724E}"/>
              </a:ext>
            </a:extLst>
          </p:cNvPr>
          <p:cNvSpPr txBox="1"/>
          <p:nvPr/>
        </p:nvSpPr>
        <p:spPr>
          <a:xfrm>
            <a:off x="8915400" y="7105352"/>
            <a:ext cx="8763000" cy="2500685"/>
          </a:xfrm>
          <a:prstGeom prst="rect">
            <a:avLst/>
          </a:prstGeom>
        </p:spPr>
        <p:txBody>
          <a:bodyPr wrap="square" lIns="0" tIns="0" rIns="0" bIns="0" rtlCol="0" anchor="t">
            <a:spAutoFit/>
          </a:bodyPr>
          <a:lstStyle/>
          <a:p>
            <a:pPr marL="0" lvl="0" indent="0" algn="ctr">
              <a:lnSpc>
                <a:spcPts val="3894"/>
              </a:lnSpc>
              <a:spcBef>
                <a:spcPct val="0"/>
              </a:spcBef>
            </a:pPr>
            <a:r>
              <a:rPr lang="it-IT" sz="2782" b="1" dirty="0">
                <a:solidFill>
                  <a:srgbClr val="000000"/>
                </a:solidFill>
                <a:latin typeface="Flatory Slab Medium"/>
                <a:ea typeface="Flatory Slab Medium"/>
                <a:cs typeface="Flatory Slab Medium"/>
                <a:sym typeface="Flatory Slab Medium"/>
              </a:rPr>
              <a:t>N</a:t>
            </a:r>
            <a:r>
              <a:rPr lang="it-IT" sz="2782" b="1" noProof="0" dirty="0" err="1">
                <a:solidFill>
                  <a:srgbClr val="000000"/>
                </a:solidFill>
                <a:latin typeface="Flatory Slab Medium"/>
                <a:ea typeface="Flatory Slab Medium"/>
                <a:cs typeface="Flatory Slab Medium"/>
                <a:sym typeface="Flatory Slab Medium"/>
              </a:rPr>
              <a:t>el</a:t>
            </a:r>
            <a:r>
              <a:rPr lang="it-IT" sz="2782" b="1" noProof="0" dirty="0">
                <a:solidFill>
                  <a:srgbClr val="000000"/>
                </a:solidFill>
                <a:latin typeface="Flatory Slab Medium"/>
                <a:ea typeface="Flatory Slab Medium"/>
                <a:cs typeface="Flatory Slab Medium"/>
                <a:sym typeface="Flatory Slab Medium"/>
              </a:rPr>
              <a:t> 1953,  la convenzione del CERN è ratificata dai paesi fondatori: Belgio, Danimarca, Francia, Grecia, Italia, </a:t>
            </a:r>
            <a:r>
              <a:rPr lang="it-IT" sz="2782" b="1" dirty="0">
                <a:solidFill>
                  <a:srgbClr val="000000"/>
                </a:solidFill>
                <a:latin typeface="Flatory Slab Medium"/>
                <a:ea typeface="Flatory Slab Medium"/>
                <a:cs typeface="Flatory Slab Medium"/>
                <a:sym typeface="Flatory Slab Medium"/>
              </a:rPr>
              <a:t>N</a:t>
            </a:r>
            <a:r>
              <a:rPr lang="it-IT" sz="2782" b="1" noProof="0" dirty="0" err="1">
                <a:solidFill>
                  <a:srgbClr val="000000"/>
                </a:solidFill>
                <a:latin typeface="Flatory Slab Medium"/>
                <a:ea typeface="Flatory Slab Medium"/>
                <a:cs typeface="Flatory Slab Medium"/>
                <a:sym typeface="Flatory Slab Medium"/>
              </a:rPr>
              <a:t>orvegia</a:t>
            </a:r>
            <a:r>
              <a:rPr lang="it-IT" sz="2782" b="1" noProof="0" dirty="0">
                <a:solidFill>
                  <a:srgbClr val="000000"/>
                </a:solidFill>
                <a:latin typeface="Flatory Slab Medium"/>
                <a:ea typeface="Flatory Slab Medium"/>
                <a:cs typeface="Flatory Slab Medium"/>
                <a:sym typeface="Flatory Slab Medium"/>
              </a:rPr>
              <a:t>, Paesi Bassi, </a:t>
            </a:r>
            <a:r>
              <a:rPr lang="it-IT" sz="2782" b="1" dirty="0">
                <a:solidFill>
                  <a:srgbClr val="000000"/>
                </a:solidFill>
                <a:latin typeface="Flatory Slab Medium"/>
                <a:ea typeface="Flatory Slab Medium"/>
                <a:cs typeface="Flatory Slab Medium"/>
                <a:sym typeface="Flatory Slab Medium"/>
              </a:rPr>
              <a:t>G</a:t>
            </a:r>
            <a:r>
              <a:rPr lang="it-IT" sz="2782" b="1" noProof="0" dirty="0" err="1">
                <a:solidFill>
                  <a:srgbClr val="000000"/>
                </a:solidFill>
                <a:latin typeface="Flatory Slab Medium"/>
                <a:ea typeface="Flatory Slab Medium"/>
                <a:cs typeface="Flatory Slab Medium"/>
                <a:sym typeface="Flatory Slab Medium"/>
              </a:rPr>
              <a:t>ermania</a:t>
            </a:r>
            <a:r>
              <a:rPr lang="it-IT" sz="2782" b="1" noProof="0" dirty="0">
                <a:solidFill>
                  <a:srgbClr val="000000"/>
                </a:solidFill>
                <a:latin typeface="Flatory Slab Medium"/>
                <a:ea typeface="Flatory Slab Medium"/>
                <a:cs typeface="Flatory Slab Medium"/>
                <a:sym typeface="Flatory Slab Medium"/>
              </a:rPr>
              <a:t>, Regno Unito, Svezia, Svizzera</a:t>
            </a:r>
            <a:r>
              <a:rPr lang="it-IT" sz="2782" b="1" dirty="0">
                <a:solidFill>
                  <a:srgbClr val="000000"/>
                </a:solidFill>
                <a:latin typeface="Flatory Slab Medium"/>
                <a:ea typeface="Flatory Slab Medium"/>
                <a:cs typeface="Flatory Slab Medium"/>
                <a:sym typeface="Flatory Slab Medium"/>
              </a:rPr>
              <a:t>. Ad oggi i paesi partecipanti sono in numero di 20</a:t>
            </a:r>
            <a:endParaRPr lang="it-IT" sz="2782" b="1" noProof="0" dirty="0">
              <a:solidFill>
                <a:srgbClr val="000000"/>
              </a:solidFill>
              <a:latin typeface="Flatory Slab Medium"/>
              <a:ea typeface="Flatory Slab Medium"/>
              <a:cs typeface="Flatory Slab Medium"/>
              <a:sym typeface="Flatory Slab Medium"/>
            </a:endParaRPr>
          </a:p>
        </p:txBody>
      </p:sp>
      <p:sp>
        <p:nvSpPr>
          <p:cNvPr id="8" name="Freccia curva 7">
            <a:extLst>
              <a:ext uri="{FF2B5EF4-FFF2-40B4-BE49-F238E27FC236}">
                <a16:creationId xmlns:a16="http://schemas.microsoft.com/office/drawing/2014/main" id="{EAFF4CE6-4167-E5AC-9B0A-72DD2FCCAA1E}"/>
              </a:ext>
            </a:extLst>
          </p:cNvPr>
          <p:cNvSpPr/>
          <p:nvPr/>
        </p:nvSpPr>
        <p:spPr>
          <a:xfrm rot="16200000">
            <a:off x="7196478" y="4863689"/>
            <a:ext cx="1202774" cy="1642848"/>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2052" name="Picture 4">
            <a:extLst>
              <a:ext uri="{FF2B5EF4-FFF2-40B4-BE49-F238E27FC236}">
                <a16:creationId xmlns:a16="http://schemas.microsoft.com/office/drawing/2014/main" id="{1DFA3228-E387-5D90-C774-C87879AD8C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571142"/>
            <a:ext cx="4428287" cy="4428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678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E5F3"/>
        </a:solidFill>
        <a:effectLst/>
      </p:bgPr>
    </p:bg>
    <p:spTree>
      <p:nvGrpSpPr>
        <p:cNvPr id="1" name="">
          <a:extLst>
            <a:ext uri="{FF2B5EF4-FFF2-40B4-BE49-F238E27FC236}">
              <a16:creationId xmlns:a16="http://schemas.microsoft.com/office/drawing/2014/main" id="{8438DF78-8C04-4A3A-7D7F-DCFCC0F3E42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504492C-366D-E3A8-E5A6-5656147D3121}"/>
              </a:ext>
            </a:extLst>
          </p:cNvPr>
          <p:cNvSpPr/>
          <p:nvPr/>
        </p:nvSpPr>
        <p:spPr>
          <a:xfrm>
            <a:off x="-2038930" y="1600817"/>
            <a:ext cx="8815345" cy="9002098"/>
          </a:xfrm>
          <a:custGeom>
            <a:avLst/>
            <a:gdLst/>
            <a:ahLst/>
            <a:cxnLst/>
            <a:rect l="l" t="t" r="r" b="b"/>
            <a:pathLst>
              <a:path w="8815345" h="9002098">
                <a:moveTo>
                  <a:pt x="0" y="0"/>
                </a:moveTo>
                <a:lnTo>
                  <a:pt x="8815345" y="0"/>
                </a:lnTo>
                <a:lnTo>
                  <a:pt x="8815345" y="9002098"/>
                </a:lnTo>
                <a:lnTo>
                  <a:pt x="0" y="9002098"/>
                </a:lnTo>
                <a:lnTo>
                  <a:pt x="0" y="0"/>
                </a:lnTo>
                <a:close/>
              </a:path>
            </a:pathLst>
          </a:custGeom>
          <a:blipFill>
            <a:blip r:embed="rId2"/>
            <a:stretch>
              <a:fillRect b="-104544"/>
            </a:stretch>
          </a:blipFill>
        </p:spPr>
        <p:txBody>
          <a:bodyPr/>
          <a:lstStyle/>
          <a:p>
            <a:endParaRPr lang="it-IT" noProof="0" dirty="0"/>
          </a:p>
        </p:txBody>
      </p:sp>
      <p:grpSp>
        <p:nvGrpSpPr>
          <p:cNvPr id="3" name="Group 3">
            <a:extLst>
              <a:ext uri="{FF2B5EF4-FFF2-40B4-BE49-F238E27FC236}">
                <a16:creationId xmlns:a16="http://schemas.microsoft.com/office/drawing/2014/main" id="{1E97800E-DCF1-CC8D-E2F4-94638F667B9C}"/>
              </a:ext>
            </a:extLst>
          </p:cNvPr>
          <p:cNvGrpSpPr/>
          <p:nvPr/>
        </p:nvGrpSpPr>
        <p:grpSpPr>
          <a:xfrm>
            <a:off x="8819312" y="571142"/>
            <a:ext cx="8982913" cy="9210846"/>
            <a:chOff x="0" y="0"/>
            <a:chExt cx="2024680" cy="2076054"/>
          </a:xfrm>
        </p:grpSpPr>
        <p:sp>
          <p:nvSpPr>
            <p:cNvPr id="4" name="Freeform 4">
              <a:extLst>
                <a:ext uri="{FF2B5EF4-FFF2-40B4-BE49-F238E27FC236}">
                  <a16:creationId xmlns:a16="http://schemas.microsoft.com/office/drawing/2014/main" id="{961E0645-72BB-BA3F-15C8-2137B506BB5D}"/>
                </a:ext>
              </a:extLst>
            </p:cNvPr>
            <p:cNvSpPr/>
            <p:nvPr/>
          </p:nvSpPr>
          <p:spPr>
            <a:xfrm>
              <a:off x="0" y="0"/>
              <a:ext cx="2024680" cy="2076054"/>
            </a:xfrm>
            <a:custGeom>
              <a:avLst/>
              <a:gdLst/>
              <a:ahLst/>
              <a:cxnLst/>
              <a:rect l="l" t="t" r="r" b="b"/>
              <a:pathLst>
                <a:path w="2024680" h="2076054">
                  <a:moveTo>
                    <a:pt x="17237" y="0"/>
                  </a:moveTo>
                  <a:lnTo>
                    <a:pt x="2007443" y="0"/>
                  </a:lnTo>
                  <a:cubicBezTo>
                    <a:pt x="2016962" y="0"/>
                    <a:pt x="2024680" y="7717"/>
                    <a:pt x="2024680" y="17237"/>
                  </a:cubicBezTo>
                  <a:lnTo>
                    <a:pt x="2024680" y="2058817"/>
                  </a:lnTo>
                  <a:cubicBezTo>
                    <a:pt x="2024680" y="2063388"/>
                    <a:pt x="2022864" y="2067773"/>
                    <a:pt x="2019631" y="2071005"/>
                  </a:cubicBezTo>
                  <a:cubicBezTo>
                    <a:pt x="2016398" y="2074238"/>
                    <a:pt x="2012014" y="2076054"/>
                    <a:pt x="2007443" y="2076054"/>
                  </a:cubicBezTo>
                  <a:lnTo>
                    <a:pt x="17237" y="2076054"/>
                  </a:lnTo>
                  <a:cubicBezTo>
                    <a:pt x="12665" y="2076054"/>
                    <a:pt x="8281" y="2074238"/>
                    <a:pt x="5049" y="2071005"/>
                  </a:cubicBezTo>
                  <a:cubicBezTo>
                    <a:pt x="1816" y="2067773"/>
                    <a:pt x="0" y="2063388"/>
                    <a:pt x="0" y="2058817"/>
                  </a:cubicBezTo>
                  <a:lnTo>
                    <a:pt x="0" y="17237"/>
                  </a:lnTo>
                  <a:cubicBezTo>
                    <a:pt x="0" y="12665"/>
                    <a:pt x="1816" y="8281"/>
                    <a:pt x="5049" y="5049"/>
                  </a:cubicBezTo>
                  <a:cubicBezTo>
                    <a:pt x="8281" y="1816"/>
                    <a:pt x="12665" y="0"/>
                    <a:pt x="17237"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5" name="TextBox 5">
              <a:extLst>
                <a:ext uri="{FF2B5EF4-FFF2-40B4-BE49-F238E27FC236}">
                  <a16:creationId xmlns:a16="http://schemas.microsoft.com/office/drawing/2014/main" id="{7C5BF8EF-6A5C-F2B1-AC98-CB5E1901307A}"/>
                </a:ext>
              </a:extLst>
            </p:cNvPr>
            <p:cNvSpPr txBox="1"/>
            <p:nvPr/>
          </p:nvSpPr>
          <p:spPr>
            <a:xfrm>
              <a:off x="0" y="-76200"/>
              <a:ext cx="2024680" cy="2152254"/>
            </a:xfrm>
            <a:prstGeom prst="rect">
              <a:avLst/>
            </a:prstGeom>
          </p:spPr>
          <p:txBody>
            <a:bodyPr lIns="43909" tIns="43909" rIns="43909" bIns="43909" rtlCol="0" anchor="ctr"/>
            <a:lstStyle/>
            <a:p>
              <a:pPr algn="ctr">
                <a:lnSpc>
                  <a:spcPts val="4917"/>
                </a:lnSpc>
              </a:pPr>
              <a:endParaRPr lang="it-IT" noProof="0" dirty="0"/>
            </a:p>
          </p:txBody>
        </p:sp>
      </p:grpSp>
      <p:sp>
        <p:nvSpPr>
          <p:cNvPr id="6" name="TextBox 6">
            <a:extLst>
              <a:ext uri="{FF2B5EF4-FFF2-40B4-BE49-F238E27FC236}">
                <a16:creationId xmlns:a16="http://schemas.microsoft.com/office/drawing/2014/main" id="{B6C6E8EB-BA2E-B89B-0F8C-AAF061B4F077}"/>
              </a:ext>
            </a:extLst>
          </p:cNvPr>
          <p:cNvSpPr txBox="1"/>
          <p:nvPr/>
        </p:nvSpPr>
        <p:spPr>
          <a:xfrm>
            <a:off x="8991600" y="2304752"/>
            <a:ext cx="8610600" cy="2500685"/>
          </a:xfrm>
          <a:prstGeom prst="rect">
            <a:avLst/>
          </a:prstGeom>
        </p:spPr>
        <p:txBody>
          <a:bodyPr wrap="square" lIns="0" tIns="0" rIns="0" bIns="0" rtlCol="0" anchor="t">
            <a:spAutoFit/>
          </a:bodyPr>
          <a:lstStyle/>
          <a:p>
            <a:pPr marL="0" lvl="0" indent="0" algn="ctr">
              <a:lnSpc>
                <a:spcPts val="3894"/>
              </a:lnSpc>
              <a:spcBef>
                <a:spcPct val="0"/>
              </a:spcBef>
              <a:tabLst>
                <a:tab pos="3048000" algn="l"/>
              </a:tabLst>
            </a:pPr>
            <a:r>
              <a:rPr lang="it-IT" sz="5400" b="1" dirty="0">
                <a:solidFill>
                  <a:srgbClr val="000000"/>
                </a:solidFill>
                <a:latin typeface="Flatory Slab Medium"/>
                <a:ea typeface="Flatory Slab Medium"/>
                <a:cs typeface="Flatory Slab Medium"/>
                <a:sym typeface="Flatory Slab Medium"/>
              </a:rPr>
              <a:t>Il 29 settembre 1954</a:t>
            </a:r>
          </a:p>
          <a:p>
            <a:pPr marL="0" lvl="0" indent="0" algn="ctr">
              <a:lnSpc>
                <a:spcPts val="3894"/>
              </a:lnSpc>
              <a:spcBef>
                <a:spcPct val="0"/>
              </a:spcBef>
              <a:tabLst>
                <a:tab pos="3048000" algn="l"/>
              </a:tabLst>
            </a:pPr>
            <a:r>
              <a:rPr lang="it-IT" sz="2782" b="1" dirty="0">
                <a:solidFill>
                  <a:srgbClr val="000000"/>
                </a:solidFill>
                <a:latin typeface="Flatory Slab Medium"/>
                <a:ea typeface="Flatory Slab Medium"/>
                <a:cs typeface="Flatory Slab Medium"/>
                <a:sym typeface="Flatory Slab Medium"/>
              </a:rPr>
              <a:t>nasce ufficialmente l’Organizzazione per la Ricerca Nucleare. Il consiglio provvisorio è sciolto, ma l’acronimo CERN (Consiglio Europeo per la Ricerca Nucleare) rimane in vigore</a:t>
            </a:r>
            <a:endParaRPr lang="it-IT" sz="2782" b="1" noProof="0" dirty="0">
              <a:solidFill>
                <a:srgbClr val="000000"/>
              </a:solidFill>
              <a:latin typeface="Flatory Slab Medium"/>
              <a:ea typeface="Flatory Slab Medium"/>
              <a:cs typeface="Flatory Slab Medium"/>
              <a:sym typeface="Flatory Slab Medium"/>
            </a:endParaRPr>
          </a:p>
        </p:txBody>
      </p:sp>
      <p:sp>
        <p:nvSpPr>
          <p:cNvPr id="7" name="TextBox 7">
            <a:extLst>
              <a:ext uri="{FF2B5EF4-FFF2-40B4-BE49-F238E27FC236}">
                <a16:creationId xmlns:a16="http://schemas.microsoft.com/office/drawing/2014/main" id="{57064FCE-E641-B2F5-3A4D-FB72949D1F85}"/>
              </a:ext>
            </a:extLst>
          </p:cNvPr>
          <p:cNvSpPr txBox="1"/>
          <p:nvPr/>
        </p:nvSpPr>
        <p:spPr>
          <a:xfrm>
            <a:off x="8915400" y="800100"/>
            <a:ext cx="8810625" cy="996042"/>
          </a:xfrm>
          <a:prstGeom prst="rect">
            <a:avLst/>
          </a:prstGeom>
        </p:spPr>
        <p:txBody>
          <a:bodyPr wrap="square" lIns="0" tIns="0" rIns="0" bIns="0" rtlCol="0" anchor="t">
            <a:spAutoFit/>
          </a:bodyPr>
          <a:lstStyle/>
          <a:p>
            <a:pPr marL="0" lvl="0" indent="0" algn="ctr">
              <a:lnSpc>
                <a:spcPts val="7391"/>
              </a:lnSpc>
              <a:spcBef>
                <a:spcPct val="0"/>
              </a:spcBef>
            </a:pPr>
            <a:r>
              <a:rPr lang="it-IT" sz="7391" spc="44" noProof="0" dirty="0">
                <a:solidFill>
                  <a:srgbClr val="505AB8"/>
                </a:solidFill>
                <a:latin typeface="Kompot Slab"/>
                <a:ea typeface="Kompot Slab"/>
                <a:cs typeface="Kompot Slab"/>
                <a:sym typeface="Kompot Slab"/>
              </a:rPr>
              <a:t>La nascita</a:t>
            </a:r>
          </a:p>
        </p:txBody>
      </p:sp>
      <p:pic>
        <p:nvPicPr>
          <p:cNvPr id="12" name="Immagine 11" descr="Immagine che contiene simbolo, Blu elettrico, bandiera, logo&#10;&#10;Il contenuto generato dall'IA potrebbe non essere corretto.">
            <a:extLst>
              <a:ext uri="{FF2B5EF4-FFF2-40B4-BE49-F238E27FC236}">
                <a16:creationId xmlns:a16="http://schemas.microsoft.com/office/drawing/2014/main" id="{C3A09462-A77E-CACB-BE7E-A48E65C1A3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775" y="6210300"/>
            <a:ext cx="800786" cy="800786"/>
          </a:xfrm>
          <a:prstGeom prst="rect">
            <a:avLst/>
          </a:prstGeom>
        </p:spPr>
      </p:pic>
      <p:pic>
        <p:nvPicPr>
          <p:cNvPr id="1026" name="Picture 2" descr="CERN Logo, symbol, meaning, history, PNG, brand">
            <a:extLst>
              <a:ext uri="{FF2B5EF4-FFF2-40B4-BE49-F238E27FC236}">
                <a16:creationId xmlns:a16="http://schemas.microsoft.com/office/drawing/2014/main" id="{5283B6CD-6197-8D23-2D3F-5A046C739C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5226569"/>
            <a:ext cx="7591718" cy="426033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1076514C-C8AE-3262-2742-04D0ABBCA8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8782" y="571142"/>
            <a:ext cx="4309778" cy="4309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947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E5F3"/>
        </a:solidFill>
        <a:effectLst/>
      </p:bgPr>
    </p:bg>
    <p:spTree>
      <p:nvGrpSpPr>
        <p:cNvPr id="1" name="">
          <a:extLst>
            <a:ext uri="{FF2B5EF4-FFF2-40B4-BE49-F238E27FC236}">
              <a16:creationId xmlns:a16="http://schemas.microsoft.com/office/drawing/2014/main" id="{621B9665-AC19-6790-42E4-B9EBE4DB1E8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2F83C3F-9DCF-C4C5-D139-00B29601325D}"/>
              </a:ext>
            </a:extLst>
          </p:cNvPr>
          <p:cNvSpPr/>
          <p:nvPr/>
        </p:nvSpPr>
        <p:spPr>
          <a:xfrm>
            <a:off x="-2038930" y="1600817"/>
            <a:ext cx="8815345" cy="9002098"/>
          </a:xfrm>
          <a:custGeom>
            <a:avLst/>
            <a:gdLst/>
            <a:ahLst/>
            <a:cxnLst/>
            <a:rect l="l" t="t" r="r" b="b"/>
            <a:pathLst>
              <a:path w="8815345" h="9002098">
                <a:moveTo>
                  <a:pt x="0" y="0"/>
                </a:moveTo>
                <a:lnTo>
                  <a:pt x="8815345" y="0"/>
                </a:lnTo>
                <a:lnTo>
                  <a:pt x="8815345" y="9002098"/>
                </a:lnTo>
                <a:lnTo>
                  <a:pt x="0" y="9002098"/>
                </a:lnTo>
                <a:lnTo>
                  <a:pt x="0" y="0"/>
                </a:lnTo>
                <a:close/>
              </a:path>
            </a:pathLst>
          </a:custGeom>
          <a:blipFill>
            <a:blip r:embed="rId2"/>
            <a:stretch>
              <a:fillRect b="-104544"/>
            </a:stretch>
          </a:blipFill>
        </p:spPr>
        <p:txBody>
          <a:bodyPr/>
          <a:lstStyle/>
          <a:p>
            <a:endParaRPr lang="it-IT" noProof="0" dirty="0"/>
          </a:p>
        </p:txBody>
      </p:sp>
      <p:grpSp>
        <p:nvGrpSpPr>
          <p:cNvPr id="3" name="Group 3">
            <a:extLst>
              <a:ext uri="{FF2B5EF4-FFF2-40B4-BE49-F238E27FC236}">
                <a16:creationId xmlns:a16="http://schemas.microsoft.com/office/drawing/2014/main" id="{FE106A24-FAAA-8ACF-1008-D8D781891926}"/>
              </a:ext>
            </a:extLst>
          </p:cNvPr>
          <p:cNvGrpSpPr/>
          <p:nvPr/>
        </p:nvGrpSpPr>
        <p:grpSpPr>
          <a:xfrm>
            <a:off x="8819312" y="571142"/>
            <a:ext cx="8982913" cy="9210846"/>
            <a:chOff x="0" y="0"/>
            <a:chExt cx="2024680" cy="2076054"/>
          </a:xfrm>
        </p:grpSpPr>
        <p:sp>
          <p:nvSpPr>
            <p:cNvPr id="4" name="Freeform 4">
              <a:extLst>
                <a:ext uri="{FF2B5EF4-FFF2-40B4-BE49-F238E27FC236}">
                  <a16:creationId xmlns:a16="http://schemas.microsoft.com/office/drawing/2014/main" id="{D554F017-7ABB-3C40-FC58-2BB553CA9534}"/>
                </a:ext>
              </a:extLst>
            </p:cNvPr>
            <p:cNvSpPr/>
            <p:nvPr/>
          </p:nvSpPr>
          <p:spPr>
            <a:xfrm>
              <a:off x="0" y="0"/>
              <a:ext cx="2024680" cy="2076054"/>
            </a:xfrm>
            <a:custGeom>
              <a:avLst/>
              <a:gdLst/>
              <a:ahLst/>
              <a:cxnLst/>
              <a:rect l="l" t="t" r="r" b="b"/>
              <a:pathLst>
                <a:path w="2024680" h="2076054">
                  <a:moveTo>
                    <a:pt x="17237" y="0"/>
                  </a:moveTo>
                  <a:lnTo>
                    <a:pt x="2007443" y="0"/>
                  </a:lnTo>
                  <a:cubicBezTo>
                    <a:pt x="2016962" y="0"/>
                    <a:pt x="2024680" y="7717"/>
                    <a:pt x="2024680" y="17237"/>
                  </a:cubicBezTo>
                  <a:lnTo>
                    <a:pt x="2024680" y="2058817"/>
                  </a:lnTo>
                  <a:cubicBezTo>
                    <a:pt x="2024680" y="2063388"/>
                    <a:pt x="2022864" y="2067773"/>
                    <a:pt x="2019631" y="2071005"/>
                  </a:cubicBezTo>
                  <a:cubicBezTo>
                    <a:pt x="2016398" y="2074238"/>
                    <a:pt x="2012014" y="2076054"/>
                    <a:pt x="2007443" y="2076054"/>
                  </a:cubicBezTo>
                  <a:lnTo>
                    <a:pt x="17237" y="2076054"/>
                  </a:lnTo>
                  <a:cubicBezTo>
                    <a:pt x="12665" y="2076054"/>
                    <a:pt x="8281" y="2074238"/>
                    <a:pt x="5049" y="2071005"/>
                  </a:cubicBezTo>
                  <a:cubicBezTo>
                    <a:pt x="1816" y="2067773"/>
                    <a:pt x="0" y="2063388"/>
                    <a:pt x="0" y="2058817"/>
                  </a:cubicBezTo>
                  <a:lnTo>
                    <a:pt x="0" y="17237"/>
                  </a:lnTo>
                  <a:cubicBezTo>
                    <a:pt x="0" y="12665"/>
                    <a:pt x="1816" y="8281"/>
                    <a:pt x="5049" y="5049"/>
                  </a:cubicBezTo>
                  <a:cubicBezTo>
                    <a:pt x="8281" y="1816"/>
                    <a:pt x="12665" y="0"/>
                    <a:pt x="17237"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5" name="TextBox 5">
              <a:extLst>
                <a:ext uri="{FF2B5EF4-FFF2-40B4-BE49-F238E27FC236}">
                  <a16:creationId xmlns:a16="http://schemas.microsoft.com/office/drawing/2014/main" id="{C0C1EF2B-CC0B-0FF6-1B6A-3AE3EAEEF308}"/>
                </a:ext>
              </a:extLst>
            </p:cNvPr>
            <p:cNvSpPr txBox="1"/>
            <p:nvPr/>
          </p:nvSpPr>
          <p:spPr>
            <a:xfrm>
              <a:off x="0" y="-76200"/>
              <a:ext cx="2024680" cy="2152254"/>
            </a:xfrm>
            <a:prstGeom prst="rect">
              <a:avLst/>
            </a:prstGeom>
          </p:spPr>
          <p:txBody>
            <a:bodyPr lIns="43909" tIns="43909" rIns="43909" bIns="43909" rtlCol="0" anchor="ctr"/>
            <a:lstStyle/>
            <a:p>
              <a:pPr algn="ctr">
                <a:lnSpc>
                  <a:spcPts val="4917"/>
                </a:lnSpc>
              </a:pPr>
              <a:endParaRPr lang="it-IT" noProof="0" dirty="0"/>
            </a:p>
          </p:txBody>
        </p:sp>
      </p:grpSp>
      <p:sp>
        <p:nvSpPr>
          <p:cNvPr id="6" name="TextBox 6">
            <a:extLst>
              <a:ext uri="{FF2B5EF4-FFF2-40B4-BE49-F238E27FC236}">
                <a16:creationId xmlns:a16="http://schemas.microsoft.com/office/drawing/2014/main" id="{4DA31E42-0C75-3B78-DD44-C3DEAFA415A4}"/>
              </a:ext>
            </a:extLst>
          </p:cNvPr>
          <p:cNvSpPr txBox="1"/>
          <p:nvPr/>
        </p:nvSpPr>
        <p:spPr>
          <a:xfrm>
            <a:off x="8991600" y="1790700"/>
            <a:ext cx="8610600" cy="2500685"/>
          </a:xfrm>
          <a:prstGeom prst="rect">
            <a:avLst/>
          </a:prstGeom>
        </p:spPr>
        <p:txBody>
          <a:bodyPr wrap="square" lIns="0" tIns="0" rIns="0" bIns="0" rtlCol="0" anchor="t">
            <a:spAutoFit/>
          </a:bodyPr>
          <a:lstStyle/>
          <a:p>
            <a:pPr marL="0" lvl="0" indent="0" algn="ctr">
              <a:lnSpc>
                <a:spcPts val="3894"/>
              </a:lnSpc>
              <a:spcBef>
                <a:spcPct val="0"/>
              </a:spcBef>
              <a:tabLst>
                <a:tab pos="3048000" algn="l"/>
              </a:tabLst>
            </a:pPr>
            <a:r>
              <a:rPr lang="it-IT" sz="2782" b="1" noProof="0" dirty="0">
                <a:solidFill>
                  <a:srgbClr val="000000"/>
                </a:solidFill>
                <a:latin typeface="Flatory Slab Medium"/>
                <a:ea typeface="Flatory Slab Medium"/>
                <a:cs typeface="Flatory Slab Medium"/>
                <a:sym typeface="Flatory Slab Medium"/>
              </a:rPr>
              <a:t>La scelta di Ginevra corrisponde a due esigenze principali: la prima geografica, in quanto Ginevra è al centro dell’Europa: la seconda politica, in quanto la neutralità della Svizzera costituisce una garanzia </a:t>
            </a:r>
            <a:r>
              <a:rPr lang="it-IT" sz="2782" b="1" dirty="0">
                <a:solidFill>
                  <a:srgbClr val="000000"/>
                </a:solidFill>
                <a:latin typeface="Flatory Slab Medium"/>
                <a:ea typeface="Flatory Slab Medium"/>
                <a:cs typeface="Flatory Slab Medium"/>
                <a:sym typeface="Flatory Slab Medium"/>
              </a:rPr>
              <a:t>per l’</a:t>
            </a:r>
            <a:r>
              <a:rPr lang="it-IT" sz="2782" b="1" noProof="0" dirty="0">
                <a:solidFill>
                  <a:srgbClr val="000000"/>
                </a:solidFill>
                <a:latin typeface="Flatory Slab Medium"/>
                <a:ea typeface="Flatory Slab Medium"/>
                <a:cs typeface="Flatory Slab Medium"/>
                <a:sym typeface="Flatory Slab Medium"/>
              </a:rPr>
              <a:t>utilizzo pacifico delle ricerche </a:t>
            </a:r>
          </a:p>
        </p:txBody>
      </p:sp>
      <p:sp>
        <p:nvSpPr>
          <p:cNvPr id="7" name="TextBox 7">
            <a:extLst>
              <a:ext uri="{FF2B5EF4-FFF2-40B4-BE49-F238E27FC236}">
                <a16:creationId xmlns:a16="http://schemas.microsoft.com/office/drawing/2014/main" id="{C6244C72-60CF-B55D-4A59-CE8B2BB43943}"/>
              </a:ext>
            </a:extLst>
          </p:cNvPr>
          <p:cNvSpPr txBox="1"/>
          <p:nvPr/>
        </p:nvSpPr>
        <p:spPr>
          <a:xfrm>
            <a:off x="8915400" y="800100"/>
            <a:ext cx="8810625" cy="996042"/>
          </a:xfrm>
          <a:prstGeom prst="rect">
            <a:avLst/>
          </a:prstGeom>
        </p:spPr>
        <p:txBody>
          <a:bodyPr wrap="square" lIns="0" tIns="0" rIns="0" bIns="0" rtlCol="0" anchor="t">
            <a:spAutoFit/>
          </a:bodyPr>
          <a:lstStyle/>
          <a:p>
            <a:pPr marL="0" lvl="0" indent="0" algn="ctr">
              <a:lnSpc>
                <a:spcPts val="7391"/>
              </a:lnSpc>
              <a:spcBef>
                <a:spcPct val="0"/>
              </a:spcBef>
            </a:pPr>
            <a:r>
              <a:rPr lang="it-IT" sz="7391" spc="44" dirty="0">
                <a:solidFill>
                  <a:srgbClr val="505AB8"/>
                </a:solidFill>
                <a:latin typeface="Kompot Slab"/>
                <a:ea typeface="Kompot Slab"/>
                <a:cs typeface="Kompot Slab"/>
                <a:sym typeface="Kompot Slab"/>
              </a:rPr>
              <a:t>I PRIMI LAVORI</a:t>
            </a:r>
            <a:endParaRPr lang="it-IT" sz="7391" spc="44" noProof="0" dirty="0">
              <a:solidFill>
                <a:srgbClr val="505AB8"/>
              </a:solidFill>
              <a:latin typeface="Kompot Slab"/>
              <a:ea typeface="Kompot Slab"/>
              <a:cs typeface="Kompot Slab"/>
              <a:sym typeface="Kompot Slab"/>
            </a:endParaRPr>
          </a:p>
        </p:txBody>
      </p:sp>
      <p:pic>
        <p:nvPicPr>
          <p:cNvPr id="12" name="Immagine 11" descr="Immagine che contiene simbolo, Blu elettrico, bandiera, logo&#10;&#10;Il contenuto generato dall'IA potrebbe non essere corretto.">
            <a:extLst>
              <a:ext uri="{FF2B5EF4-FFF2-40B4-BE49-F238E27FC236}">
                <a16:creationId xmlns:a16="http://schemas.microsoft.com/office/drawing/2014/main" id="{98B43571-DBF9-8DD2-D7D7-442FCB4C31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775" y="6210300"/>
            <a:ext cx="800786" cy="800786"/>
          </a:xfrm>
          <a:prstGeom prst="rect">
            <a:avLst/>
          </a:prstGeom>
        </p:spPr>
      </p:pic>
      <p:sp>
        <p:nvSpPr>
          <p:cNvPr id="8" name="TextBox 6">
            <a:extLst>
              <a:ext uri="{FF2B5EF4-FFF2-40B4-BE49-F238E27FC236}">
                <a16:creationId xmlns:a16="http://schemas.microsoft.com/office/drawing/2014/main" id="{E153CD62-23CF-E412-0F0E-832890473F3A}"/>
              </a:ext>
            </a:extLst>
          </p:cNvPr>
          <p:cNvSpPr txBox="1"/>
          <p:nvPr/>
        </p:nvSpPr>
        <p:spPr>
          <a:xfrm>
            <a:off x="8991600" y="4381500"/>
            <a:ext cx="8686800" cy="1500411"/>
          </a:xfrm>
          <a:prstGeom prst="rect">
            <a:avLst/>
          </a:prstGeom>
        </p:spPr>
        <p:txBody>
          <a:bodyPr wrap="square" lIns="0" tIns="0" rIns="0" bIns="0" rtlCol="0" anchor="t">
            <a:spAutoFit/>
          </a:bodyPr>
          <a:lstStyle/>
          <a:p>
            <a:pPr marL="0" lvl="0" indent="0" algn="ctr">
              <a:lnSpc>
                <a:spcPts val="3894"/>
              </a:lnSpc>
              <a:spcBef>
                <a:spcPct val="0"/>
              </a:spcBef>
              <a:tabLst>
                <a:tab pos="3048000" algn="l"/>
              </a:tabLst>
            </a:pPr>
            <a:r>
              <a:rPr lang="it-IT" sz="2782" b="1" noProof="0" dirty="0">
                <a:solidFill>
                  <a:srgbClr val="000000"/>
                </a:solidFill>
                <a:latin typeface="Flatory Slab Medium"/>
                <a:ea typeface="Flatory Slab Medium"/>
                <a:cs typeface="Flatory Slab Medium"/>
                <a:sym typeface="Flatory Slab Medium"/>
              </a:rPr>
              <a:t>La Svizzera dopo un referendum tra il 28 ed il 29 giugno 1953 approva l’installazione del laboratorio</a:t>
            </a:r>
          </a:p>
        </p:txBody>
      </p:sp>
      <p:sp>
        <p:nvSpPr>
          <p:cNvPr id="11" name="TextBox 6">
            <a:extLst>
              <a:ext uri="{FF2B5EF4-FFF2-40B4-BE49-F238E27FC236}">
                <a16:creationId xmlns:a16="http://schemas.microsoft.com/office/drawing/2014/main" id="{175B9575-2F85-0264-F290-00F5EC46284A}"/>
              </a:ext>
            </a:extLst>
          </p:cNvPr>
          <p:cNvSpPr txBox="1"/>
          <p:nvPr/>
        </p:nvSpPr>
        <p:spPr>
          <a:xfrm>
            <a:off x="8991600" y="5962352"/>
            <a:ext cx="8610600" cy="2000548"/>
          </a:xfrm>
          <a:prstGeom prst="rect">
            <a:avLst/>
          </a:prstGeom>
        </p:spPr>
        <p:txBody>
          <a:bodyPr wrap="square" lIns="0" tIns="0" rIns="0" bIns="0" rtlCol="0" anchor="t">
            <a:spAutoFit/>
          </a:bodyPr>
          <a:lstStyle/>
          <a:p>
            <a:pPr marL="0" lvl="0" indent="0" algn="ctr">
              <a:lnSpc>
                <a:spcPts val="3894"/>
              </a:lnSpc>
              <a:spcBef>
                <a:spcPct val="0"/>
              </a:spcBef>
              <a:tabLst>
                <a:tab pos="3048000" algn="l"/>
              </a:tabLst>
            </a:pPr>
            <a:r>
              <a:rPr lang="it-IT" sz="2782" b="1" dirty="0">
                <a:solidFill>
                  <a:srgbClr val="000000"/>
                </a:solidFill>
                <a:latin typeface="Flatory Slab Medium"/>
                <a:ea typeface="Flatory Slab Medium"/>
                <a:cs typeface="Flatory Slab Medium"/>
                <a:sym typeface="Flatory Slab Medium"/>
              </a:rPr>
              <a:t>Il 10 giugno 1953 il Premio Nobel per la fisica Felix Bloch posa la prima pietra, ed  </a:t>
            </a:r>
          </a:p>
          <a:p>
            <a:pPr marL="0" lvl="0" indent="0" algn="ctr">
              <a:lnSpc>
                <a:spcPts val="3894"/>
              </a:lnSpc>
              <a:spcBef>
                <a:spcPct val="0"/>
              </a:spcBef>
              <a:tabLst>
                <a:tab pos="3048000" algn="l"/>
              </a:tabLst>
            </a:pPr>
            <a:r>
              <a:rPr lang="it-IT" sz="2782" b="1" dirty="0">
                <a:solidFill>
                  <a:srgbClr val="000000"/>
                </a:solidFill>
                <a:latin typeface="Flatory Slab Medium"/>
                <a:ea typeface="Flatory Slab Medium"/>
                <a:cs typeface="Flatory Slab Medium"/>
                <a:sym typeface="Flatory Slab Medium"/>
              </a:rPr>
              <a:t>Il 17 maggio 1954 iniziano i lavori di scavo a Meyrin, nella periferia di Ginevra </a:t>
            </a:r>
            <a:endParaRPr lang="it-IT" sz="2782" b="1" noProof="0" dirty="0">
              <a:solidFill>
                <a:srgbClr val="000000"/>
              </a:solidFill>
              <a:latin typeface="Flatory Slab Medium"/>
              <a:ea typeface="Flatory Slab Medium"/>
              <a:cs typeface="Flatory Slab Medium"/>
              <a:sym typeface="Flatory Slab Medium"/>
            </a:endParaRPr>
          </a:p>
        </p:txBody>
      </p:sp>
      <p:sp>
        <p:nvSpPr>
          <p:cNvPr id="13" name="TextBox 6">
            <a:extLst>
              <a:ext uri="{FF2B5EF4-FFF2-40B4-BE49-F238E27FC236}">
                <a16:creationId xmlns:a16="http://schemas.microsoft.com/office/drawing/2014/main" id="{BF920214-64DD-5985-8F8B-BDA0C2F933BF}"/>
              </a:ext>
            </a:extLst>
          </p:cNvPr>
          <p:cNvSpPr txBox="1"/>
          <p:nvPr/>
        </p:nvSpPr>
        <p:spPr>
          <a:xfrm>
            <a:off x="8991600" y="8039100"/>
            <a:ext cx="8610600" cy="1500411"/>
          </a:xfrm>
          <a:prstGeom prst="rect">
            <a:avLst/>
          </a:prstGeom>
        </p:spPr>
        <p:txBody>
          <a:bodyPr wrap="square" lIns="0" tIns="0" rIns="0" bIns="0" rtlCol="0" anchor="t">
            <a:spAutoFit/>
          </a:bodyPr>
          <a:lstStyle/>
          <a:p>
            <a:pPr marL="0" lvl="0" indent="0" algn="ctr">
              <a:lnSpc>
                <a:spcPts val="3894"/>
              </a:lnSpc>
              <a:spcBef>
                <a:spcPct val="0"/>
              </a:spcBef>
              <a:tabLst>
                <a:tab pos="3048000" algn="l"/>
              </a:tabLst>
            </a:pPr>
            <a:r>
              <a:rPr lang="it-IT" sz="2782" b="1" dirty="0">
                <a:solidFill>
                  <a:srgbClr val="000000"/>
                </a:solidFill>
                <a:latin typeface="Flatory Slab Medium"/>
                <a:ea typeface="Flatory Slab Medium"/>
                <a:cs typeface="Flatory Slab Medium"/>
                <a:sym typeface="Flatory Slab Medium"/>
              </a:rPr>
              <a:t>Il CERN durante la guerra fredda diventa punto di incontro tra Est ed Ovest ed accomuna paesi tradizionalmente rivali</a:t>
            </a:r>
            <a:endParaRPr lang="it-IT" sz="2782" b="1" noProof="0" dirty="0">
              <a:solidFill>
                <a:srgbClr val="000000"/>
              </a:solidFill>
              <a:latin typeface="Flatory Slab Medium"/>
              <a:ea typeface="Flatory Slab Medium"/>
              <a:cs typeface="Flatory Slab Medium"/>
              <a:sym typeface="Flatory Slab Medium"/>
            </a:endParaRPr>
          </a:p>
        </p:txBody>
      </p:sp>
      <p:pic>
        <p:nvPicPr>
          <p:cNvPr id="3074" name="Picture 2" descr="CERN50,1952">
            <a:extLst>
              <a:ext uri="{FF2B5EF4-FFF2-40B4-BE49-F238E27FC236}">
                <a16:creationId xmlns:a16="http://schemas.microsoft.com/office/drawing/2014/main" id="{CECA6F39-F598-A815-07F5-613E7892B7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7315" y="571142"/>
            <a:ext cx="3293210" cy="4191358"/>
          </a:xfrm>
          <a:prstGeom prst="rect">
            <a:avLst/>
          </a:prstGeom>
          <a:noFill/>
          <a:extLst>
            <a:ext uri="{909E8E84-426E-40DD-AFC4-6F175D3DCCD1}">
              <a14:hiddenFill xmlns:a14="http://schemas.microsoft.com/office/drawing/2010/main">
                <a:solidFill>
                  <a:srgbClr val="FFFFFF"/>
                </a:solidFill>
              </a14:hiddenFill>
            </a:ext>
          </a:extLst>
        </p:spPr>
      </p:pic>
      <p:sp>
        <p:nvSpPr>
          <p:cNvPr id="14" name="Freccia curva 13">
            <a:extLst>
              <a:ext uri="{FF2B5EF4-FFF2-40B4-BE49-F238E27FC236}">
                <a16:creationId xmlns:a16="http://schemas.microsoft.com/office/drawing/2014/main" id="{7831CF19-A2F6-0E8F-9BFB-95B4061B3C63}"/>
              </a:ext>
            </a:extLst>
          </p:cNvPr>
          <p:cNvSpPr/>
          <p:nvPr/>
        </p:nvSpPr>
        <p:spPr>
          <a:xfrm rot="16200000">
            <a:off x="6871699" y="5112267"/>
            <a:ext cx="1736174" cy="1526691"/>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327323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E5F3"/>
        </a:solidFill>
        <a:effectLst/>
      </p:bgPr>
    </p:bg>
    <p:spTree>
      <p:nvGrpSpPr>
        <p:cNvPr id="1" name=""/>
        <p:cNvGrpSpPr/>
        <p:nvPr/>
      </p:nvGrpSpPr>
      <p:grpSpPr>
        <a:xfrm>
          <a:off x="0" y="0"/>
          <a:ext cx="0" cy="0"/>
          <a:chOff x="0" y="0"/>
          <a:chExt cx="0" cy="0"/>
        </a:xfrm>
      </p:grpSpPr>
      <p:grpSp>
        <p:nvGrpSpPr>
          <p:cNvPr id="2" name="Group 2"/>
          <p:cNvGrpSpPr/>
          <p:nvPr/>
        </p:nvGrpSpPr>
        <p:grpSpPr>
          <a:xfrm>
            <a:off x="8839200" y="538077"/>
            <a:ext cx="8982913" cy="9210846"/>
            <a:chOff x="0" y="0"/>
            <a:chExt cx="2024680" cy="2076054"/>
          </a:xfrm>
        </p:grpSpPr>
        <p:sp>
          <p:nvSpPr>
            <p:cNvPr id="3" name="Freeform 3"/>
            <p:cNvSpPr/>
            <p:nvPr/>
          </p:nvSpPr>
          <p:spPr>
            <a:xfrm>
              <a:off x="0" y="0"/>
              <a:ext cx="2024680" cy="2076054"/>
            </a:xfrm>
            <a:custGeom>
              <a:avLst/>
              <a:gdLst/>
              <a:ahLst/>
              <a:cxnLst/>
              <a:rect l="l" t="t" r="r" b="b"/>
              <a:pathLst>
                <a:path w="2024680" h="2076054">
                  <a:moveTo>
                    <a:pt x="17237" y="0"/>
                  </a:moveTo>
                  <a:lnTo>
                    <a:pt x="2007443" y="0"/>
                  </a:lnTo>
                  <a:cubicBezTo>
                    <a:pt x="2016962" y="0"/>
                    <a:pt x="2024680" y="7717"/>
                    <a:pt x="2024680" y="17237"/>
                  </a:cubicBezTo>
                  <a:lnTo>
                    <a:pt x="2024680" y="2058817"/>
                  </a:lnTo>
                  <a:cubicBezTo>
                    <a:pt x="2024680" y="2063388"/>
                    <a:pt x="2022864" y="2067773"/>
                    <a:pt x="2019631" y="2071005"/>
                  </a:cubicBezTo>
                  <a:cubicBezTo>
                    <a:pt x="2016398" y="2074238"/>
                    <a:pt x="2012014" y="2076054"/>
                    <a:pt x="2007443" y="2076054"/>
                  </a:cubicBezTo>
                  <a:lnTo>
                    <a:pt x="17237" y="2076054"/>
                  </a:lnTo>
                  <a:cubicBezTo>
                    <a:pt x="12665" y="2076054"/>
                    <a:pt x="8281" y="2074238"/>
                    <a:pt x="5049" y="2071005"/>
                  </a:cubicBezTo>
                  <a:cubicBezTo>
                    <a:pt x="1816" y="2067773"/>
                    <a:pt x="0" y="2063388"/>
                    <a:pt x="0" y="2058817"/>
                  </a:cubicBezTo>
                  <a:lnTo>
                    <a:pt x="0" y="17237"/>
                  </a:lnTo>
                  <a:cubicBezTo>
                    <a:pt x="0" y="12665"/>
                    <a:pt x="1816" y="8281"/>
                    <a:pt x="5049" y="5049"/>
                  </a:cubicBezTo>
                  <a:cubicBezTo>
                    <a:pt x="8281" y="1816"/>
                    <a:pt x="12665" y="0"/>
                    <a:pt x="17237" y="0"/>
                  </a:cubicBezTo>
                  <a:close/>
                </a:path>
              </a:pathLst>
            </a:custGeom>
            <a:solidFill>
              <a:srgbClr val="FFFFFF"/>
            </a:solidFill>
            <a:ln w="38100" cap="sq">
              <a:solidFill>
                <a:srgbClr val="525CBF"/>
              </a:solidFill>
              <a:prstDash val="solid"/>
              <a:miter/>
            </a:ln>
          </p:spPr>
          <p:txBody>
            <a:bodyPr/>
            <a:lstStyle/>
            <a:p>
              <a:endParaRPr lang="it-IT" noProof="0" dirty="0"/>
            </a:p>
          </p:txBody>
        </p:sp>
        <p:sp>
          <p:nvSpPr>
            <p:cNvPr id="4" name="TextBox 4"/>
            <p:cNvSpPr txBox="1"/>
            <p:nvPr/>
          </p:nvSpPr>
          <p:spPr>
            <a:xfrm>
              <a:off x="0" y="-76200"/>
              <a:ext cx="2024680" cy="2152254"/>
            </a:xfrm>
            <a:prstGeom prst="rect">
              <a:avLst/>
            </a:prstGeom>
          </p:spPr>
          <p:txBody>
            <a:bodyPr lIns="43909" tIns="43909" rIns="43909" bIns="43909" rtlCol="0" anchor="ctr"/>
            <a:lstStyle/>
            <a:p>
              <a:pPr algn="ctr">
                <a:lnSpc>
                  <a:spcPts val="4917"/>
                </a:lnSpc>
              </a:pPr>
              <a:endParaRPr lang="it-IT" noProof="0" dirty="0"/>
            </a:p>
          </p:txBody>
        </p:sp>
      </p:grpSp>
      <p:sp>
        <p:nvSpPr>
          <p:cNvPr id="5" name="TextBox 5"/>
          <p:cNvSpPr txBox="1"/>
          <p:nvPr/>
        </p:nvSpPr>
        <p:spPr>
          <a:xfrm>
            <a:off x="9384564" y="3086100"/>
            <a:ext cx="7791450" cy="6001643"/>
          </a:xfrm>
          <a:prstGeom prst="rect">
            <a:avLst/>
          </a:prstGeom>
        </p:spPr>
        <p:txBody>
          <a:bodyPr lIns="0" tIns="0" rIns="0" bIns="0" rtlCol="0" anchor="t">
            <a:spAutoFit/>
          </a:bodyPr>
          <a:lstStyle/>
          <a:p>
            <a:pPr algn="ctr">
              <a:lnSpc>
                <a:spcPts val="3919"/>
              </a:lnSpc>
            </a:pPr>
            <a:r>
              <a:rPr lang="it-IT" dirty="0"/>
              <a:t>.</a:t>
            </a:r>
            <a:r>
              <a:rPr lang="it-IT" sz="2800" dirty="0">
                <a:latin typeface="Flatory Slab Medium" panose="020B0604020202020204" charset="-34"/>
                <a:cs typeface="Flatory Slab Medium" panose="020B0604020202020204" charset="-34"/>
              </a:rPr>
              <a:t> Tipicamente, si tratta di strutture complesse che accelerano particelle subatomiche cariche o ioni a velocità molto elevate, fino a farle collidere tra loro oppure contro un bersaglio fisso. Possono essere lineari o circolari: in entrambi i casi l’accelerazione delle particelle avviene tramite l’applicazione di un intenso campo elettrico, mentre nel caso degli acceleratori circolari le particelle vengono mantenute in una traiettoria curva grazie a potenti campi magnetici (da INFN Istituto Nazionale di Fisica Nucleare)</a:t>
            </a:r>
            <a:endParaRPr lang="it-IT" sz="2799" noProof="0" dirty="0">
              <a:solidFill>
                <a:srgbClr val="000000"/>
              </a:solidFill>
              <a:latin typeface="Flatory Slab"/>
              <a:ea typeface="Flatory Slab"/>
              <a:cs typeface="Flatory Slab"/>
              <a:sym typeface="Flatory Slab"/>
            </a:endParaRPr>
          </a:p>
        </p:txBody>
      </p:sp>
      <p:sp>
        <p:nvSpPr>
          <p:cNvPr id="6" name="TextBox 6"/>
          <p:cNvSpPr txBox="1"/>
          <p:nvPr/>
        </p:nvSpPr>
        <p:spPr>
          <a:xfrm>
            <a:off x="9415044" y="876300"/>
            <a:ext cx="7791450" cy="1945020"/>
          </a:xfrm>
          <a:prstGeom prst="rect">
            <a:avLst/>
          </a:prstGeom>
        </p:spPr>
        <p:txBody>
          <a:bodyPr lIns="0" tIns="0" rIns="0" bIns="0" rtlCol="0" anchor="t">
            <a:spAutoFit/>
          </a:bodyPr>
          <a:lstStyle/>
          <a:p>
            <a:pPr algn="ctr">
              <a:lnSpc>
                <a:spcPts val="7391"/>
              </a:lnSpc>
            </a:pPr>
            <a:r>
              <a:rPr lang="it-IT" sz="7391" spc="44" noProof="0" dirty="0">
                <a:solidFill>
                  <a:srgbClr val="505AB8"/>
                </a:solidFill>
                <a:latin typeface="Kompot Slab"/>
                <a:ea typeface="Kompot Slab"/>
                <a:cs typeface="Kompot Slab"/>
                <a:sym typeface="Kompot Slab"/>
              </a:rPr>
              <a:t>CHE COS’E’ un acceleratore</a:t>
            </a:r>
            <a:r>
              <a:rPr lang="it-IT" sz="7391" spc="44" dirty="0">
                <a:solidFill>
                  <a:srgbClr val="505AB8"/>
                </a:solidFill>
                <a:latin typeface="Kompot Slab"/>
                <a:ea typeface="Kompot Slab"/>
                <a:cs typeface="Kompot Slab"/>
                <a:sym typeface="Kompot Slab"/>
              </a:rPr>
              <a:t>?</a:t>
            </a:r>
            <a:endParaRPr lang="it-IT" sz="7391" spc="44" noProof="0" dirty="0">
              <a:solidFill>
                <a:srgbClr val="505AB8"/>
              </a:solidFill>
              <a:latin typeface="Kompot Slab"/>
              <a:ea typeface="Kompot Slab"/>
              <a:cs typeface="Kompot Slab"/>
              <a:sym typeface="Kompot Slab"/>
            </a:endParaRPr>
          </a:p>
        </p:txBody>
      </p:sp>
      <p:pic>
        <p:nvPicPr>
          <p:cNvPr id="1026" name="Picture 2">
            <a:extLst>
              <a:ext uri="{FF2B5EF4-FFF2-40B4-BE49-F238E27FC236}">
                <a16:creationId xmlns:a16="http://schemas.microsoft.com/office/drawing/2014/main" id="{1E9855BF-1BB6-4128-9188-0B9560EA7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233" y="538077"/>
            <a:ext cx="5186086" cy="43908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A8433F5-8B08-A02D-661E-E6E31D240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232" y="4965382"/>
            <a:ext cx="5186085" cy="31923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3DAB7F2-A438-2F11-531B-038424C946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231" y="8194124"/>
            <a:ext cx="5186085" cy="16710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1802</TotalTime>
  <Words>1752</Words>
  <Application>Microsoft Office PowerPoint</Application>
  <PresentationFormat>Personalizzato</PresentationFormat>
  <Paragraphs>153</Paragraphs>
  <Slides>22</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22</vt:i4>
      </vt:variant>
    </vt:vector>
  </HeadingPairs>
  <TitlesOfParts>
    <vt:vector size="30" baseType="lpstr">
      <vt:lpstr>Flatory Slab</vt:lpstr>
      <vt:lpstr>Kompot Slab</vt:lpstr>
      <vt:lpstr>Flatory Slab Medium</vt:lpstr>
      <vt:lpstr>Flatory Slab Ultra-Bold</vt:lpstr>
      <vt:lpstr>Calibri</vt:lpstr>
      <vt:lpstr>Flatory Slab Semi-Bold</vt:lpstr>
      <vt:lpstr>Arial</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Storia del CERN</dc:title>
  <cp:lastModifiedBy>Michele Verdi</cp:lastModifiedBy>
  <cp:revision>32</cp:revision>
  <dcterms:created xsi:type="dcterms:W3CDTF">2006-08-16T00:00:00Z</dcterms:created>
  <dcterms:modified xsi:type="dcterms:W3CDTF">2025-12-16T12:04:01Z</dcterms:modified>
  <dc:identifier>DAG6iyauJHw</dc:identifier>
</cp:coreProperties>
</file>