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8" r:id="rId2"/>
    <p:sldMasterId id="2147483680" r:id="rId3"/>
    <p:sldMasterId id="2147483692" r:id="rId4"/>
    <p:sldMasterId id="2147483716" r:id="rId5"/>
  </p:sldMasterIdLst>
  <p:notesMasterIdLst>
    <p:notesMasterId r:id="rId38"/>
  </p:notesMasterIdLst>
  <p:handoutMasterIdLst>
    <p:handoutMasterId r:id="rId39"/>
  </p:handoutMasterIdLst>
  <p:sldIdLst>
    <p:sldId id="742" r:id="rId6"/>
    <p:sldId id="744" r:id="rId7"/>
    <p:sldId id="745" r:id="rId8"/>
    <p:sldId id="746" r:id="rId9"/>
    <p:sldId id="747" r:id="rId10"/>
    <p:sldId id="737" r:id="rId11"/>
    <p:sldId id="694" r:id="rId12"/>
    <p:sldId id="690" r:id="rId13"/>
    <p:sldId id="689" r:id="rId14"/>
    <p:sldId id="688" r:id="rId15"/>
    <p:sldId id="748" r:id="rId16"/>
    <p:sldId id="693" r:id="rId17"/>
    <p:sldId id="703" r:id="rId18"/>
    <p:sldId id="726" r:id="rId19"/>
    <p:sldId id="713" r:id="rId20"/>
    <p:sldId id="714" r:id="rId21"/>
    <p:sldId id="715" r:id="rId22"/>
    <p:sldId id="717" r:id="rId23"/>
    <p:sldId id="718" r:id="rId24"/>
    <p:sldId id="723" r:id="rId25"/>
    <p:sldId id="728" r:id="rId26"/>
    <p:sldId id="708" r:id="rId27"/>
    <p:sldId id="734" r:id="rId28"/>
    <p:sldId id="735" r:id="rId29"/>
    <p:sldId id="736" r:id="rId30"/>
    <p:sldId id="738" r:id="rId31"/>
    <p:sldId id="740" r:id="rId32"/>
    <p:sldId id="750" r:id="rId33"/>
    <p:sldId id="751" r:id="rId34"/>
    <p:sldId id="752" r:id="rId35"/>
    <p:sldId id="753" r:id="rId36"/>
    <p:sldId id="756" r:id="rId37"/>
  </p:sldIdLst>
  <p:sldSz cx="9144000" cy="6858000" type="screen4x3"/>
  <p:notesSz cx="6797675" cy="9926638"/>
  <p:defaultTextStyle>
    <a:defPPr>
      <a:defRPr lang="en-US"/>
    </a:defPPr>
    <a:lvl1pPr algn="ctr" rtl="0" fontAlgn="base">
      <a:lnSpc>
        <a:spcPct val="7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lnSpc>
        <a:spcPct val="7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lnSpc>
        <a:spcPct val="7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lnSpc>
        <a:spcPct val="7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lnSpc>
        <a:spcPct val="7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99"/>
    <a:srgbClr val="FF0000"/>
    <a:srgbClr val="B6D3D2"/>
    <a:srgbClr val="3366FF"/>
    <a:srgbClr val="008080"/>
    <a:srgbClr val="336699"/>
    <a:srgbClr val="FFFF66"/>
    <a:srgbClr val="00FA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3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miko\Documents\kunichika\Japan%202017\IJBG\statistica%20eta'%20soc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miko\Documents\kunichika\Japan%202017\IJBG\statistica%20eta'%20soc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6430761264345843E-2"/>
          <c:y val="0.11032416877511209"/>
          <c:w val="0.93898500506928839"/>
          <c:h val="0.80350301266087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     </c:v>
                </c:pt>
              </c:strCache>
            </c:strRef>
          </c:tx>
          <c:spPr>
            <a:solidFill>
              <a:srgbClr val="3366FF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USA</c:v>
                </c:pt>
                <c:pt idx="1">
                  <c:v>JP</c:v>
                </c:pt>
                <c:pt idx="2">
                  <c:v>CN</c:v>
                </c:pt>
                <c:pt idx="3">
                  <c:v>DE</c:v>
                </c:pt>
                <c:pt idx="4">
                  <c:v>KR</c:v>
                </c:pt>
                <c:pt idx="5">
                  <c:v>FR</c:v>
                </c:pt>
                <c:pt idx="6">
                  <c:v>NL, UK</c:v>
                </c:pt>
                <c:pt idx="7">
                  <c:v>IT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13.2</c:v>
                </c:pt>
                <c:pt idx="1">
                  <c:v>9.6999999999999993</c:v>
                </c:pt>
                <c:pt idx="2">
                  <c:v>8.3000000000000007</c:v>
                </c:pt>
                <c:pt idx="3">
                  <c:v>6</c:v>
                </c:pt>
                <c:pt idx="4">
                  <c:v>3.6</c:v>
                </c:pt>
                <c:pt idx="5">
                  <c:v>2.4</c:v>
                </c:pt>
                <c:pt idx="6">
                  <c:v>1.5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30248"/>
        <c:axId val="121335344"/>
      </c:barChart>
      <c:catAx>
        <c:axId val="12133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5344"/>
        <c:crosses val="autoZero"/>
        <c:auto val="1"/>
        <c:lblAlgn val="ctr"/>
        <c:lblOffset val="100"/>
        <c:noMultiLvlLbl val="0"/>
      </c:catAx>
      <c:valAx>
        <c:axId val="121335344"/>
        <c:scaling>
          <c:orientation val="minMax"/>
          <c:max val="15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0248"/>
        <c:crosses val="autoZero"/>
        <c:crossBetween val="between"/>
        <c:majorUnit val="5"/>
      </c:valAx>
      <c:spPr>
        <a:solidFill>
          <a:srgbClr val="B6D3D2"/>
        </a:solidFill>
        <a:ln>
          <a:solidFill>
            <a:srgbClr val="B6D3D2"/>
          </a:solidFill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USA</c:v>
                </c:pt>
                <c:pt idx="1">
                  <c:v>EPO</c:v>
                </c:pt>
                <c:pt idx="2">
                  <c:v>PCT</c:v>
                </c:pt>
                <c:pt idx="3">
                  <c:v>JP</c:v>
                </c:pt>
                <c:pt idx="4">
                  <c:v>CA</c:v>
                </c:pt>
                <c:pt idx="5">
                  <c:v>CN</c:v>
                </c:pt>
                <c:pt idx="6">
                  <c:v>BR</c:v>
                </c:pt>
                <c:pt idx="7">
                  <c:v>AU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66</c:v>
                </c:pt>
                <c:pt idx="1">
                  <c:v>61</c:v>
                </c:pt>
                <c:pt idx="2">
                  <c:v>56</c:v>
                </c:pt>
                <c:pt idx="3">
                  <c:v>52</c:v>
                </c:pt>
                <c:pt idx="4">
                  <c:v>51</c:v>
                </c:pt>
                <c:pt idx="5">
                  <c:v>50</c:v>
                </c:pt>
                <c:pt idx="6">
                  <c:v>43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30640"/>
        <c:axId val="121333384"/>
      </c:barChart>
      <c:catAx>
        <c:axId val="12133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3384"/>
        <c:crosses val="autoZero"/>
        <c:auto val="1"/>
        <c:lblAlgn val="ctr"/>
        <c:lblOffset val="100"/>
        <c:noMultiLvlLbl val="0"/>
      </c:catAx>
      <c:valAx>
        <c:axId val="12133338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0640"/>
        <c:crosses val="autoZero"/>
        <c:crossBetween val="between"/>
      </c:valAx>
      <c:spPr>
        <a:solidFill>
          <a:srgbClr val="B6D3D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 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47625" cap="rnd">
              <a:solidFill>
                <a:schemeClr val="bg1">
                  <a:lumMod val="50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2225" cap="sq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Foglio1!$A$1:$A$6</c:f>
              <c:strCache>
                <c:ptCount val="6"/>
                <c:pt idx="0">
                  <c:v>'98</c:v>
                </c:pt>
                <c:pt idx="1">
                  <c:v>'02</c:v>
                </c:pt>
                <c:pt idx="2">
                  <c:v>'06</c:v>
                </c:pt>
                <c:pt idx="3">
                  <c:v>'10</c:v>
                </c:pt>
                <c:pt idx="4">
                  <c:v>'14</c:v>
                </c:pt>
                <c:pt idx="5">
                  <c:v>'17</c:v>
                </c:pt>
              </c:strCache>
            </c:strRef>
          </c:cat>
          <c:val>
            <c:numRef>
              <c:f>Foglio1!$B$1:$B$6</c:f>
              <c:numCache>
                <c:formatCode>General</c:formatCode>
                <c:ptCount val="6"/>
                <c:pt idx="0">
                  <c:v>50</c:v>
                </c:pt>
                <c:pt idx="1">
                  <c:v>190</c:v>
                </c:pt>
                <c:pt idx="2">
                  <c:v>600</c:v>
                </c:pt>
                <c:pt idx="3">
                  <c:v>840</c:v>
                </c:pt>
                <c:pt idx="4">
                  <c:v>824</c:v>
                </c:pt>
                <c:pt idx="5">
                  <c:v>884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73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121336520"/>
        <c:axId val="121336912"/>
      </c:lineChart>
      <c:catAx>
        <c:axId val="12133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6912"/>
        <c:crosses val="autoZero"/>
        <c:auto val="1"/>
        <c:lblAlgn val="ctr"/>
        <c:lblOffset val="100"/>
        <c:noMultiLvlLbl val="0"/>
      </c:catAx>
      <c:valAx>
        <c:axId val="12133691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6520"/>
        <c:crosses val="autoZero"/>
        <c:crossBetween val="between"/>
        <c:majorUnit val="200"/>
      </c:valAx>
      <c:spPr>
        <a:solidFill>
          <a:srgbClr val="FFFFFF"/>
        </a:solidFill>
        <a:ln w="12700"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aseline="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79105958025564"/>
          <c:y val="9.4319965521667298E-2"/>
          <c:w val="0.54940940309897479"/>
          <c:h val="0.9046020464465799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7D1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5D0E3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Foglio1!$H$20:$L$20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84884107796384E-2"/>
          <c:y val="0.1149933096778034"/>
          <c:w val="0.90149539758234443"/>
          <c:h val="0.624807766467639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Foglio1!$G$13:$N$13</c:f>
              <c:strCache>
                <c:ptCount val="8"/>
                <c:pt idx="0">
                  <c:v>age 25</c:v>
                </c:pt>
                <c:pt idx="1">
                  <c:v>age 30</c:v>
                </c:pt>
                <c:pt idx="2">
                  <c:v>age 35</c:v>
                </c:pt>
                <c:pt idx="3">
                  <c:v>age 40</c:v>
                </c:pt>
                <c:pt idx="4">
                  <c:v>age 45</c:v>
                </c:pt>
                <c:pt idx="5">
                  <c:v>age 50</c:v>
                </c:pt>
                <c:pt idx="6">
                  <c:v>age 55</c:v>
                </c:pt>
                <c:pt idx="7">
                  <c:v>age 60</c:v>
                </c:pt>
              </c:strCache>
            </c:strRef>
          </c:cat>
          <c:val>
            <c:numRef>
              <c:f>Foglio1!$G$14:$N$14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D0C49C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Foglio1!$G$13:$N$13</c:f>
              <c:strCache>
                <c:ptCount val="8"/>
                <c:pt idx="0">
                  <c:v>age 25</c:v>
                </c:pt>
                <c:pt idx="1">
                  <c:v>age 30</c:v>
                </c:pt>
                <c:pt idx="2">
                  <c:v>age 35</c:v>
                </c:pt>
                <c:pt idx="3">
                  <c:v>age 40</c:v>
                </c:pt>
                <c:pt idx="4">
                  <c:v>age 45</c:v>
                </c:pt>
                <c:pt idx="5">
                  <c:v>age 50</c:v>
                </c:pt>
                <c:pt idx="6">
                  <c:v>age 55</c:v>
                </c:pt>
                <c:pt idx="7">
                  <c:v>age 60</c:v>
                </c:pt>
              </c:strCache>
            </c:strRef>
          </c:cat>
          <c:val>
            <c:numRef>
              <c:f>Foglio1!$G$15:$N$15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32208"/>
        <c:axId val="121332600"/>
      </c:barChart>
      <c:catAx>
        <c:axId val="12133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2600"/>
        <c:crosses val="autoZero"/>
        <c:auto val="1"/>
        <c:lblAlgn val="r"/>
        <c:lblOffset val="100"/>
        <c:noMultiLvlLbl val="0"/>
      </c:catAx>
      <c:valAx>
        <c:axId val="12133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3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Innovazione e Brevetti: Case Study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80F8F00-DFF2-4410-9711-F2F9F404CFB3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49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4" y="4713291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9927A0F-F777-4288-93E3-2A0B1B441CC5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170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A8121EA-9FAE-47ED-AA9C-098F2CF52223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50888"/>
            <a:ext cx="4991100" cy="37433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4743845"/>
            <a:ext cx="5387787" cy="449164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4986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86B1E6D-B243-45F4-A23D-E988073706F8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50888"/>
            <a:ext cx="4986337" cy="37417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90" y="4742248"/>
            <a:ext cx="4937756" cy="4493244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30677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7EC14EF-9C89-4FD2-B068-3F31A293E28E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49300"/>
            <a:ext cx="4992688" cy="37465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5212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4929F7D-C2C8-428D-91B0-AC95734C86D9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50888"/>
            <a:ext cx="4986337" cy="374173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90" y="4742248"/>
            <a:ext cx="4937756" cy="4493244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6531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0A14A8D-BDCE-45CE-AE68-466E11072A9A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49300"/>
            <a:ext cx="4992688" cy="37465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7000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447507B-A502-4AA1-AA0F-717C6ED36112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49300"/>
            <a:ext cx="4992688" cy="37465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7021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F4F9B9E-7F4E-4D52-AEEF-96B3D640F8A3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89903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5569199-2BDB-4D59-913A-5E9E12A0E629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50888"/>
            <a:ext cx="4991100" cy="374332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4743845"/>
            <a:ext cx="5387787" cy="449164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09784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DFD34F2-5D8F-4328-99BC-6C7EF474945C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50888"/>
            <a:ext cx="4991100" cy="374332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4743845"/>
            <a:ext cx="5387787" cy="449164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8945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03BC240-28B5-4DFD-AF56-5FE9D057D860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50888"/>
            <a:ext cx="4991100" cy="374332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4743845"/>
            <a:ext cx="5387787" cy="449164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90334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60F00-C664-4BF9-B878-09C0D859E444}" type="slidenum">
              <a:rPr lang="it-IT"/>
              <a:pPr/>
              <a:t>26</a:t>
            </a:fld>
            <a:endParaRPr lang="it-IT" dirty="0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4" y="4714878"/>
            <a:ext cx="5438775" cy="4467225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45B9BF9-40D5-4867-8E34-571505BB632E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50888"/>
            <a:ext cx="4991100" cy="37433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4743845"/>
            <a:ext cx="5387787" cy="449164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11638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BF05-0A7A-4A15-B360-E8275742BE9C}" type="slidenum">
              <a:rPr lang="it-IT"/>
              <a:pPr/>
              <a:t>27</a:t>
            </a:fld>
            <a:endParaRPr lang="it-IT" dirty="0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4" y="4713290"/>
            <a:ext cx="4981575" cy="44704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697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248A-8EA9-429F-A39C-034ECEB399D2}" type="slidenum">
              <a:rPr lang="it-IT" smtClean="0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7731FFE-7A53-4CF8-BEA9-77C1FF0B67B8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50888"/>
            <a:ext cx="4991100" cy="374332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4743845"/>
            <a:ext cx="5387787" cy="449164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8462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7E2E31A-E995-45C1-B74C-AA26E8416918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50888"/>
            <a:ext cx="4991100" cy="37433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4743845"/>
            <a:ext cx="5387787" cy="449164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371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DB9F294-F940-4B0E-BF4E-99B731247C2C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9300"/>
            <a:ext cx="4991100" cy="37433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6160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C76A4-8D6B-4EC5-BC5C-2F8F2D37904F}" type="slidenum">
              <a:rPr lang="it-IT"/>
              <a:pPr/>
              <a:t>9</a:t>
            </a:fld>
            <a:endParaRPr lang="it-IT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4" y="4711700"/>
            <a:ext cx="4981575" cy="4471988"/>
          </a:xfrm>
        </p:spPr>
        <p:txBody>
          <a:bodyPr lIns="92835" tIns="46417" rIns="92835" bIns="46417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83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7A0F-F777-4288-93E3-2A0B1B441CC5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32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7EE339B-E23F-4D0D-A0C9-55907BEEB9F8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9300"/>
            <a:ext cx="4991100" cy="374332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9228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 defTabSz="927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C64647A-B344-4A9D-B239-C094E887B296}" type="slidenum">
              <a:rPr lang="it-IT" altLang="it-IT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2630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79C633-F940-4452-B27E-EE5C44B9A94F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32805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32806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CB0068-64DE-4233-9D56-806DC10FC022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12287-E0EC-4C91-B60D-59130AFE7D85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1DCC6-FFA9-483A-9574-968F4A4D60FF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73C6B-3CFC-4F6E-9B62-E7298DA5411C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259C7-C076-4A4B-B7A7-BD49794F7876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7157C-D28B-4AC1-8A56-47255831235F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C4F40-DEC3-44DC-AF35-086E3DDA3149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04A9-1622-4898-AF50-5E80A6B8ECF4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731ED2-D8CC-42E3-B41D-9D31E37FA466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© Studio Torta 2010</a:t>
            </a:r>
            <a:endParaRPr lang="it-IT" altLang="it-I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C7A6-1AE5-4663-ADE8-6808A9CEFF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859" cy="7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7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A76B-1B1F-462B-8CC4-7D8EB76FB0BF}" type="datetime1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67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126A-D45D-4363-84B2-7AA0EB77250A}" type="datetime1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69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B899-5C4D-42D8-891F-11BE1FB1582E}" type="datetime1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744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3744-FD53-4F18-83AB-F3E6E43DB6E7}" type="datetime1">
              <a:rPr lang="it-IT" smtClean="0"/>
              <a:t>06/03/2019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90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96BD-7AF3-4994-8D14-87C6E07E9C79}" type="datetime1">
              <a:rPr lang="it-IT" smtClean="0"/>
              <a:t>06/03/2019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2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FB9F7-5821-4B7A-BE52-3E8C6585B458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EDC99-FF3F-4543-A54A-A09867EE6546}" type="slidenum">
              <a:rPr lang="it-IT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859" cy="79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D727-886B-4145-9013-CD92487F7219}" type="datetime1">
              <a:rPr lang="it-IT" smtClean="0"/>
              <a:t>06/03/2019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52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3F8-ED98-403D-ADF6-864E005D6E3F}" type="datetime1">
              <a:rPr lang="it-IT" smtClean="0"/>
              <a:t>06/03/2019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029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8DBE-70AE-4D52-83D4-1CD2CACC116D}" type="datetime1">
              <a:rPr lang="it-IT" smtClean="0"/>
              <a:t>06/03/2019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8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53A-8E83-4821-94A7-A2E7DD43C213}" type="datetime1">
              <a:rPr lang="it-IT" smtClean="0"/>
              <a:t>06/03/2019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6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D786-7896-41F8-99E1-4357B62D6F5B}" type="datetime1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544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499A-8D00-49B8-B840-9992C11D7F62}" type="datetime1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92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14B973-D159-4281-BF07-47B2A0561117}" type="datetime1">
              <a:rPr lang="it-IT" altLang="it-IT"/>
              <a:pPr>
                <a:defRPr/>
              </a:pPr>
              <a:t>06/03/2019</a:t>
            </a:fld>
            <a:endParaRPr lang="it-IT" altLang="it-I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7A2BC8-428F-4F11-AD40-6A46715041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7376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67C4-BC68-48F7-9164-2B32CF5E51D6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F575-B745-4C1E-9D2D-9BFFE43EE00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5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1822-7C63-431B-A04B-9B083D5D2BE7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67BC-4D58-43B0-9F45-C3164051CAB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6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D0934-BF08-4339-805E-D7A366BE5274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00E2-EB69-45F0-A632-5F576A932BB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7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5C86-DC50-401C-86FD-B519B3B752F9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A55-01FA-4918-AD07-E2BD495A1A5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102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E1DE-435F-4571-AFEE-691BC7C8EA43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9D76-B40E-4381-98FE-FDABA0E232F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0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A746-17F3-420F-905E-D58AB9550D1A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B478-CA9D-4A98-A307-E6DEDD5F89E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44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EAAD-18D8-43AB-9FE9-D0C82AE5C9EF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E44B0-B3F1-452E-9981-E7D875F0260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27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3317-71A3-4249-B565-73A614A88843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8148-39FE-416E-83D3-DD6F6CC2A5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2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6031-372D-4F9C-9988-44F6C5D439F3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AF36-3ED7-4892-81EA-0C76166F4A5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6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B5B6-991D-48B7-A04A-F81A21E60489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A5D9-9684-4B7F-8153-E6F7CFB98A8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1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93AF-71BE-45D4-AE9B-66538BE18F7B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933D-C5F5-4F62-89CA-A138D572948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14B973-D159-4281-BF07-47B2A0561117}" type="datetime1">
              <a:rPr lang="it-IT" altLang="it-IT"/>
              <a:pPr>
                <a:defRPr/>
              </a:pPr>
              <a:t>06/03/2019</a:t>
            </a:fld>
            <a:endParaRPr lang="it-IT" altLang="it-I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7A2BC8-428F-4F11-AD40-6A46715041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8469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67C4-BC68-48F7-9164-2B32CF5E51D6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F575-B745-4C1E-9D2D-9BFFE43EE00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41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1822-7C63-431B-A04B-9B083D5D2BE7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67BC-4D58-43B0-9F45-C3164051CAB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6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D513E-8DE2-4857-9365-AE7D9AB7B93B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1BD62-F2A2-41F5-A75B-D8B357BD93BB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D0934-BF08-4339-805E-D7A366BE5274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00E2-EB69-45F0-A632-5F576A932BB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66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E1DE-435F-4571-AFEE-691BC7C8EA43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9D76-B40E-4381-98FE-FDABA0E232F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59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A746-17F3-420F-905E-D58AB9550D1A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B478-CA9D-4A98-A307-E6DEDD5F89E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1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EAAD-18D8-43AB-9FE9-D0C82AE5C9EF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E44B0-B3F1-452E-9981-E7D875F0260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81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3317-71A3-4249-B565-73A614A88843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8148-39FE-416E-83D3-DD6F6CC2A5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08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6031-372D-4F9C-9988-44F6C5D439F3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AF36-3ED7-4892-81EA-0C76166F4A5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24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B5B6-991D-48B7-A04A-F81A21E60489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A5D9-9684-4B7F-8153-E6F7CFB98A8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75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93AF-71BE-45D4-AE9B-66538BE18F7B}" type="datetime1">
              <a:rPr lang="it-IT" altLang="it-IT">
                <a:solidFill>
                  <a:srgbClr val="000000"/>
                </a:solidFill>
              </a:rPr>
              <a:pPr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933D-C5F5-4F62-89CA-A138D572948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96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841421" y="928461"/>
            <a:ext cx="4057650" cy="1782082"/>
          </a:xfrm>
        </p:spPr>
        <p:txBody>
          <a:bodyPr>
            <a:normAutofit/>
          </a:bodyPr>
          <a:lstStyle>
            <a:lvl1pPr marL="0"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625" b="1" i="1" kern="1200" spc="225">
                <a:solidFill>
                  <a:srgbClr val="187FC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0"/>
          </p:nvPr>
        </p:nvSpPr>
        <p:spPr>
          <a:xfrm>
            <a:off x="5494339" y="3200400"/>
            <a:ext cx="3405187" cy="457200"/>
          </a:xfrm>
        </p:spPr>
        <p:txBody>
          <a:bodyPr>
            <a:noAutofit/>
          </a:bodyPr>
          <a:lstStyle>
            <a:lvl1pPr marL="27385" indent="0" algn="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1pPr>
            <a:lvl2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2pPr>
            <a:lvl3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3pPr>
            <a:lvl4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4pPr>
            <a:lvl5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5494339" y="3850821"/>
            <a:ext cx="3405187" cy="457200"/>
          </a:xfrm>
        </p:spPr>
        <p:txBody>
          <a:bodyPr>
            <a:noAutofit/>
          </a:bodyPr>
          <a:lstStyle>
            <a:lvl1pPr marL="27385" indent="0" algn="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1pPr>
            <a:lvl2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2pPr>
            <a:lvl3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3pPr>
            <a:lvl4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 smtClean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4pPr>
            <a:lvl5pPr marL="27385" algn="r" defTabSz="685800" rtl="0" eaLnBrk="1" latinLnBrk="0" hangingPunct="1">
              <a:lnSpc>
                <a:spcPct val="80000"/>
              </a:lnSpc>
              <a:spcBef>
                <a:spcPct val="0"/>
              </a:spcBef>
              <a:defRPr lang="it-IT" sz="1500" i="1" kern="1200" dirty="0">
                <a:solidFill>
                  <a:srgbClr val="79766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6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348799"/>
            <a:ext cx="6923314" cy="655410"/>
          </a:xfrm>
        </p:spPr>
        <p:txBody>
          <a:bodyPr>
            <a:normAutofit/>
          </a:bodyPr>
          <a:lstStyle>
            <a:lvl1pPr>
              <a:defRPr kumimoji="0" lang="en-US" sz="2250" b="1" i="0" u="none" strike="noStrike" kern="1200" cap="none" spc="0" normalizeH="0" baseline="0" dirty="0">
                <a:ln>
                  <a:noFill/>
                </a:ln>
                <a:solidFill>
                  <a:srgbClr val="088F38">
                    <a:lumMod val="75000"/>
                  </a:srgbClr>
                </a:solidFill>
                <a:effectLst/>
                <a:uLnTx/>
                <a:uFill>
                  <a:solidFill>
                    <a:srgbClr val="1282C7"/>
                  </a:solidFill>
                </a:u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8" y="1363438"/>
            <a:ext cx="8572501" cy="502103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FA32C-140D-4D4F-AD2D-38C3B21F8CBF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DF15A-3887-4408-BCA9-DFEABC25F9C0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ltim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4240369" y="2285366"/>
            <a:ext cx="445214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 della presentazione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C5965EA-B1FD-EA43-9ADD-5F1A0CF7B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1" t="23886"/>
          <a:stretch/>
        </p:blipFill>
        <p:spPr>
          <a:xfrm>
            <a:off x="0" y="1"/>
            <a:ext cx="3864467" cy="48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5F1C5-2BE1-4ADB-9F17-BBFF1F1BD61C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332D5-EDD5-4F6A-A61B-26C9998BA64D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00DF7-ED99-4781-924D-A167B790D633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4C5D1-3FCC-4C52-88AA-90F4B1E981B5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CBC6D-0377-4927-938C-D9E420F87B0E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D6764-7CCA-40AD-B8F7-3DA82484B0CB}" type="slidenum">
              <a:rPr lang="it-IT"/>
              <a:pPr/>
              <a:t>‹N›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859" cy="79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A6483-2BB5-47E0-9465-68FA5F5105CA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1ADD-74AE-48B8-92DA-B3BD94449947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177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F4215B9D-B411-4FE0-BC02-626E3320B511}" type="datetime1">
              <a:rPr lang="it-IT" smtClean="0"/>
              <a:t>06/03/2019</a:t>
            </a:fld>
            <a:endParaRPr lang="it-IT" dirty="0"/>
          </a:p>
        </p:txBody>
      </p:sp>
      <p:sp>
        <p:nvSpPr>
          <p:cNvPr id="3178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© Studio Torta 2010</a:t>
            </a:r>
            <a:endParaRPr lang="it-IT" dirty="0"/>
          </a:p>
        </p:txBody>
      </p:sp>
      <p:sp>
        <p:nvSpPr>
          <p:cNvPr id="3178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868D3A55-01FA-4918-AD07-E2BD495A1A5B}" type="slidenum">
              <a:rPr lang="it-IT"/>
              <a:pPr/>
              <a:t>‹N›</a:t>
            </a:fld>
            <a:endParaRPr lang="it-IT" dirty="0"/>
          </a:p>
        </p:txBody>
      </p:sp>
      <p:sp>
        <p:nvSpPr>
          <p:cNvPr id="317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7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7F25-3AA4-4438-8820-74DB47CB9EA7}" type="datetime1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© Studio Torta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AC5C-6D7E-4D56-8FAA-F8ABD0B5D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84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3177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latin typeface="+mn-lt"/>
              </a:defRPr>
            </a:lvl1pPr>
          </a:lstStyle>
          <a:p>
            <a:pPr algn="l">
              <a:defRPr/>
            </a:pPr>
            <a:fld id="{714EDF94-EF26-4C03-8B81-3AB54D6CB072}" type="datetime1">
              <a:rPr lang="it-IT" altLang="it-IT">
                <a:solidFill>
                  <a:srgbClr val="000000"/>
                </a:solidFill>
              </a:rPr>
              <a:pPr algn="l"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178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latin typeface="+mn-lt"/>
              </a:defRPr>
            </a:lvl1pPr>
          </a:lstStyle>
          <a:p>
            <a:pPr algn="l"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178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latin typeface="+mn-lt"/>
              </a:defRPr>
            </a:lvl1pPr>
          </a:lstStyle>
          <a:p>
            <a:pPr>
              <a:defRPr/>
            </a:pPr>
            <a:fld id="{E1782E1F-A025-409C-ACA6-930EB58BA1F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17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1" name="Text Box 39"/>
          <p:cNvSpPr txBox="1">
            <a:spLocks noChangeArrowheads="1"/>
          </p:cNvSpPr>
          <p:nvPr userDrawn="1"/>
        </p:nvSpPr>
        <p:spPr bwMode="auto">
          <a:xfrm rot="10800000">
            <a:off x="0" y="0"/>
            <a:ext cx="458788" cy="6858000"/>
          </a:xfrm>
          <a:prstGeom prst="rect">
            <a:avLst/>
          </a:prstGeom>
          <a:solidFill>
            <a:srgbClr val="5D69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it-IT" altLang="it-IT" sz="1800" i="0" smtClean="0">
                <a:solidFill>
                  <a:srgbClr val="F0E014"/>
                </a:solidFill>
              </a:rPr>
              <a:t>STUDIO TORTA</a:t>
            </a:r>
          </a:p>
        </p:txBody>
      </p:sp>
      <p:pic>
        <p:nvPicPr>
          <p:cNvPr id="1032" name="Picture 40" descr="logo Studio Torta color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25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7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3177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latin typeface="+mn-lt"/>
              </a:defRPr>
            </a:lvl1pPr>
          </a:lstStyle>
          <a:p>
            <a:pPr algn="l">
              <a:defRPr/>
            </a:pPr>
            <a:fld id="{714EDF94-EF26-4C03-8B81-3AB54D6CB072}" type="datetime1">
              <a:rPr lang="it-IT" altLang="it-IT">
                <a:solidFill>
                  <a:srgbClr val="000000"/>
                </a:solidFill>
              </a:rPr>
              <a:pPr algn="l">
                <a:defRPr/>
              </a:pPr>
              <a:t>06/03/2019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178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latin typeface="+mn-lt"/>
              </a:defRPr>
            </a:lvl1pPr>
          </a:lstStyle>
          <a:p>
            <a:pPr algn="l"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178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latin typeface="+mn-lt"/>
              </a:defRPr>
            </a:lvl1pPr>
          </a:lstStyle>
          <a:p>
            <a:pPr>
              <a:defRPr/>
            </a:pPr>
            <a:fld id="{E1782E1F-A025-409C-ACA6-930EB58BA1F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17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1" name="Text Box 39"/>
          <p:cNvSpPr txBox="1">
            <a:spLocks noChangeArrowheads="1"/>
          </p:cNvSpPr>
          <p:nvPr userDrawn="1"/>
        </p:nvSpPr>
        <p:spPr bwMode="auto">
          <a:xfrm rot="10800000">
            <a:off x="0" y="0"/>
            <a:ext cx="458788" cy="6858000"/>
          </a:xfrm>
          <a:prstGeom prst="rect">
            <a:avLst/>
          </a:prstGeom>
          <a:solidFill>
            <a:srgbClr val="5D69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it-IT" altLang="it-IT" sz="1800" i="0" smtClean="0">
                <a:solidFill>
                  <a:srgbClr val="F0E014"/>
                </a:solidFill>
              </a:rPr>
              <a:t>STUDIO TORTA</a:t>
            </a:r>
          </a:p>
        </p:txBody>
      </p:sp>
      <p:pic>
        <p:nvPicPr>
          <p:cNvPr id="1032" name="Picture 40" descr="logo Studio Torta color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25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308C0658-2BF3-4BC9-B0A4-C779BB83C26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06/03/2019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22BF84D-E1EA-44AC-968A-E4D1A240AFC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784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g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-3" y="2334618"/>
            <a:ext cx="9144000" cy="1143000"/>
          </a:xfrm>
        </p:spPr>
        <p:txBody>
          <a:bodyPr/>
          <a:lstStyle/>
          <a:p>
            <a:pPr algn="ctr"/>
            <a:r>
              <a:rPr lang="it-IT" sz="2400" b="1" kern="1200" dirty="0" smtClean="0">
                <a:solidFill>
                  <a:srgbClr val="003399"/>
                </a:solidFill>
                <a:latin typeface="Bell MT" panose="02020503060305020303" pitchFamily="18" charset="0"/>
              </a:rPr>
              <a:t>INCONTRO PMI n° 3</a:t>
            </a:r>
            <a:br>
              <a:rPr lang="it-IT" sz="2400" b="1" kern="1200" dirty="0" smtClean="0">
                <a:solidFill>
                  <a:srgbClr val="003399"/>
                </a:solidFill>
                <a:latin typeface="Bell MT" panose="02020503060305020303" pitchFamily="18" charset="0"/>
              </a:rPr>
            </a:br>
            <a:r>
              <a:rPr lang="it-IT" sz="2000" kern="1200" dirty="0" smtClean="0">
                <a:solidFill>
                  <a:srgbClr val="002060"/>
                </a:solidFill>
                <a:latin typeface="Bell MT" panose="02020503060305020303" pitchFamily="18" charset="0"/>
              </a:rPr>
              <a:t>11 Febbraio 2019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C99-FF3F-4543-A54A-A09867EE6546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-3" y="5263176"/>
            <a:ext cx="9143999" cy="35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2400" i="1" dirty="0" smtClean="0"/>
              <a:t>PROPRIETA’ INDUSTRIALE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75" y="151086"/>
            <a:ext cx="3780000" cy="20922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80" y="4408868"/>
            <a:ext cx="3780000" cy="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C99-FF3F-4543-A54A-A09867EE6546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2233" y="1718939"/>
            <a:ext cx="86010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 principali 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Paesi di produzione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(filiere/distretti)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 principali 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mercati di sbocco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(attuali e futuri) dei prodotti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0000"/>
              <a:defRPr/>
            </a:pPr>
            <a:r>
              <a:rPr lang="it-IT" sz="2400" b="1" kern="0" dirty="0">
                <a:solidFill>
                  <a:srgbClr val="FF0000"/>
                </a:solidFill>
              </a:rPr>
              <a:t>* 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Strategie eventualmente diversificate per: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1000"/>
              <a:buFont typeface="Vrinda" panose="020B0502040204020203" pitchFamily="34" charset="0"/>
              <a:buChar char="-"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Brevetti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1000"/>
              <a:buFont typeface="Vrinda" panose="020B0502040204020203" pitchFamily="34" charset="0"/>
              <a:buChar char="-"/>
              <a:defRPr/>
            </a:pPr>
            <a:r>
              <a:rPr lang="it-IT" sz="2400" b="1" kern="0" dirty="0" smtClean="0">
                <a:solidFill>
                  <a:srgbClr val="FF0000"/>
                </a:solidFill>
                <a:latin typeface="+mn-lt"/>
              </a:rPr>
              <a:t>Modelli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1000"/>
              <a:buFont typeface="Vrinda" panose="020B0502040204020203" pitchFamily="34" charset="0"/>
              <a:buChar char="-"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Marchi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842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DOVE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estendere i diritti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967818" y="6215306"/>
            <a:ext cx="1905000" cy="457200"/>
          </a:xfrm>
        </p:spPr>
        <p:txBody>
          <a:bodyPr/>
          <a:lstStyle/>
          <a:p>
            <a:fld id="{B04D6764-7CCA-40AD-B8F7-3DA82484B0CB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408265"/>
              </p:ext>
            </p:extLst>
          </p:nvPr>
        </p:nvGraphicFramePr>
        <p:xfrm>
          <a:off x="439273" y="1591235"/>
          <a:ext cx="826546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34035" y="2185123"/>
            <a:ext cx="124609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(69399)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696197" y="4858868"/>
            <a:ext cx="124609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</a:rPr>
              <a:t>(</a:t>
            </a:r>
            <a:r>
              <a:rPr lang="it-IT" sz="1400" b="1" dirty="0" smtClean="0">
                <a:solidFill>
                  <a:schemeClr val="tx1"/>
                </a:solidFill>
              </a:rPr>
              <a:t>5256</a:t>
            </a:r>
            <a:r>
              <a:rPr lang="it-IT" sz="1400" dirty="0" smtClean="0">
                <a:solidFill>
                  <a:schemeClr val="tx1"/>
                </a:solidFill>
              </a:rPr>
              <a:t>) 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Titolo 3"/>
          <p:cNvSpPr txBox="1">
            <a:spLocks/>
          </p:cNvSpPr>
          <p:nvPr/>
        </p:nvSpPr>
        <p:spPr bwMode="auto">
          <a:xfrm>
            <a:off x="3" y="100330"/>
            <a:ext cx="9144000" cy="9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it-IT" sz="2800" dirty="0"/>
              <a:t>Depositi di nuove domande di brevetto europeo </a:t>
            </a:r>
            <a:r>
              <a:rPr lang="it-IT" sz="2800" dirty="0" smtClean="0"/>
              <a:t>nel 2017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95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189"/>
            <a:ext cx="9144000" cy="1143000"/>
          </a:xfrm>
        </p:spPr>
        <p:txBody>
          <a:bodyPr/>
          <a:lstStyle/>
          <a:p>
            <a:pPr algn="ctr"/>
            <a:r>
              <a:rPr lang="it-IT" sz="2800" kern="1200" dirty="0" smtClean="0">
                <a:latin typeface="Times New Roman" pitchFamily="18" charset="0"/>
                <a:ea typeface="+mn-ea"/>
                <a:cs typeface="+mn-cs"/>
              </a:rPr>
              <a:t>Procedura di concessione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C99-FF3F-4543-A54A-A09867EE6546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8666" y="1226763"/>
            <a:ext cx="864879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Primo deposito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(data di priorità)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2400" kern="0" dirty="0" smtClean="0">
                <a:solidFill>
                  <a:schemeClr val="tx1"/>
                </a:solidFill>
                <a:latin typeface="+mn-lt"/>
              </a:rPr>
              <a:t>Estensione all’estero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(entro 6/12 mesi dalla data di priorità)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2400" kern="0" dirty="0" smtClean="0">
                <a:solidFill>
                  <a:schemeClr val="tx1"/>
                </a:solidFill>
                <a:latin typeface="+mn-lt"/>
              </a:rPr>
              <a:t>Pubblicazione della domanda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(efficacia verso terzi)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2400" kern="0" dirty="0" smtClean="0">
                <a:solidFill>
                  <a:schemeClr val="tx1"/>
                </a:solidFill>
                <a:latin typeface="+mn-lt"/>
              </a:rPr>
              <a:t>Esame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it-IT" sz="2800" kern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(nella maggior parte dei Paesi)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2400" kern="0" dirty="0" smtClean="0">
                <a:solidFill>
                  <a:schemeClr val="tx1"/>
                </a:solidFill>
                <a:latin typeface="+mn-lt"/>
              </a:rPr>
              <a:t>Rilascio o rifiuto del brevetto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it-IT" sz="2600" kern="0" dirty="0" smtClean="0">
              <a:solidFill>
                <a:schemeClr val="tx1"/>
              </a:solidFill>
              <a:latin typeface="+mn-lt"/>
            </a:endParaRPr>
          </a:p>
          <a:p>
            <a:pPr lvl="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800" b="1" kern="0" dirty="0" smtClean="0">
                <a:solidFill>
                  <a:srgbClr val="FF0000"/>
                </a:solidFill>
              </a:rPr>
              <a:t>* </a:t>
            </a:r>
            <a:r>
              <a:rPr lang="it-IT" sz="2400" kern="0" dirty="0" smtClean="0">
                <a:solidFill>
                  <a:srgbClr val="FF0000"/>
                </a:solidFill>
              </a:rPr>
              <a:t>I possibili interventi di terzi durante la fase di esame</a:t>
            </a:r>
          </a:p>
          <a:p>
            <a:pPr marL="1074738" lvl="0" indent="-444500" algn="l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Vrinda" panose="020B0502040204020203" pitchFamily="34" charset="0"/>
              <a:buChar char="-"/>
              <a:defRPr/>
            </a:pPr>
            <a:r>
              <a:rPr lang="it-IT" sz="2400" kern="0" dirty="0" smtClean="0">
                <a:solidFill>
                  <a:srgbClr val="FF0000"/>
                </a:solidFill>
              </a:rPr>
              <a:t>Osservazioni</a:t>
            </a:r>
          </a:p>
          <a:p>
            <a:pPr marL="1074738" indent="-444500" algn="l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Vrinda" panose="020B0502040204020203" pitchFamily="34" charset="0"/>
              <a:buChar char="-"/>
              <a:defRPr/>
            </a:pPr>
            <a:r>
              <a:rPr lang="it-IT" sz="2400" kern="0" dirty="0">
                <a:solidFill>
                  <a:srgbClr val="FF0000"/>
                </a:solidFill>
              </a:rPr>
              <a:t>Opposizione/Appello</a:t>
            </a:r>
          </a:p>
          <a:p>
            <a:pPr marL="457200" lvl="0" indent="-457200" algn="l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Vrinda" panose="020B0502040204020203" pitchFamily="34" charset="0"/>
              <a:buChar char="-"/>
              <a:defRPr/>
            </a:pPr>
            <a:endParaRPr lang="it-IT" sz="2600" kern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it-IT" altLang="it-IT" sz="2800" kern="1200" dirty="0">
                <a:latin typeface="Times New Roman" pitchFamily="18" charset="0"/>
                <a:ea typeface="+mn-ea"/>
                <a:cs typeface="+mn-cs"/>
              </a:rPr>
              <a:t>La durata</a:t>
            </a:r>
          </a:p>
        </p:txBody>
      </p:sp>
      <p:sp>
        <p:nvSpPr>
          <p:cNvPr id="7168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77BD557-956C-4295-8972-B92BF1750F1E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it-IT" sz="1400" dirty="0">
              <a:solidFill>
                <a:schemeClr val="tx1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612" y="1833283"/>
            <a:ext cx="8184776" cy="3505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85000"/>
              <a:buFontTx/>
              <a:buChar char="•"/>
              <a:tabLst>
                <a:tab pos="3406775" algn="l"/>
                <a:tab pos="4762500" algn="l"/>
              </a:tabLst>
            </a:pPr>
            <a:r>
              <a:rPr lang="it-IT" altLang="it-IT" sz="2400" dirty="0" smtClean="0">
                <a:effectLst/>
              </a:rPr>
              <a:t>Brevetto	20 anni	(tasse annuali)</a:t>
            </a:r>
          </a:p>
          <a:p>
            <a:pPr eaLnBrk="1" hangingPunct="1">
              <a:buClr>
                <a:srgbClr val="FF0000"/>
              </a:buClr>
              <a:buSzPct val="85000"/>
              <a:buFontTx/>
              <a:buNone/>
              <a:tabLst>
                <a:tab pos="3406775" algn="l"/>
                <a:tab pos="4762500" algn="l"/>
              </a:tabLst>
            </a:pPr>
            <a:endParaRPr lang="it-IT" altLang="it-IT" sz="2400" dirty="0" smtClean="0">
              <a:effectLst/>
            </a:endParaRPr>
          </a:p>
          <a:p>
            <a:pPr eaLnBrk="1" hangingPunct="1">
              <a:buClr>
                <a:srgbClr val="FF0000"/>
              </a:buClr>
              <a:buSzPct val="85000"/>
              <a:buFontTx/>
              <a:buChar char="•"/>
              <a:tabLst>
                <a:tab pos="3406775" algn="l"/>
                <a:tab pos="4762500" algn="l"/>
              </a:tabLst>
            </a:pPr>
            <a:r>
              <a:rPr lang="it-IT" altLang="it-IT" sz="2400" dirty="0" smtClean="0">
                <a:effectLst/>
              </a:rPr>
              <a:t>Modello Industriale   	10 anni  (tasse quinquennali)</a:t>
            </a:r>
          </a:p>
          <a:p>
            <a:pPr eaLnBrk="1" hangingPunct="1">
              <a:buClr>
                <a:srgbClr val="FF0000"/>
              </a:buClr>
              <a:buSzPct val="85000"/>
              <a:buFontTx/>
              <a:buNone/>
              <a:tabLst>
                <a:tab pos="3406775" algn="l"/>
                <a:tab pos="4762500" algn="l"/>
              </a:tabLst>
            </a:pPr>
            <a:endParaRPr lang="it-IT" altLang="it-IT" sz="2400" dirty="0" smtClean="0">
              <a:effectLst/>
            </a:endParaRPr>
          </a:p>
          <a:p>
            <a:pPr eaLnBrk="1" hangingPunct="1">
              <a:buClr>
                <a:srgbClr val="FF0000"/>
              </a:buClr>
              <a:buSzPct val="85000"/>
              <a:buFontTx/>
              <a:buChar char="•"/>
              <a:tabLst>
                <a:tab pos="3406775" algn="l"/>
                <a:tab pos="4762500" algn="l"/>
              </a:tabLst>
            </a:pPr>
            <a:r>
              <a:rPr lang="it-IT" altLang="it-IT" sz="2400" dirty="0" smtClean="0">
                <a:effectLst/>
              </a:rPr>
              <a:t>Modello o Disegno	25 anni	(tasse quinquennali)</a:t>
            </a:r>
          </a:p>
          <a:p>
            <a:pPr eaLnBrk="1" hangingPunct="1">
              <a:buClr>
                <a:srgbClr val="FF0000"/>
              </a:buClr>
              <a:buSzPct val="85000"/>
              <a:buFontTx/>
              <a:buNone/>
              <a:tabLst>
                <a:tab pos="3406775" algn="l"/>
                <a:tab pos="4762500" algn="l"/>
              </a:tabLst>
            </a:pPr>
            <a:endParaRPr lang="it-IT" altLang="it-IT" sz="2400" dirty="0" smtClean="0">
              <a:effectLst/>
            </a:endParaRPr>
          </a:p>
          <a:p>
            <a:pPr eaLnBrk="1" hangingPunct="1">
              <a:buClr>
                <a:srgbClr val="FF0000"/>
              </a:buClr>
              <a:buSzPct val="85000"/>
              <a:buFontTx/>
              <a:buChar char="•"/>
              <a:tabLst>
                <a:tab pos="3406775" algn="l"/>
                <a:tab pos="4762500" algn="l"/>
              </a:tabLst>
            </a:pPr>
            <a:r>
              <a:rPr lang="it-IT" altLang="it-IT" sz="2400" dirty="0" smtClean="0">
                <a:effectLst/>
              </a:rPr>
              <a:t>Marchio 	10 anni	(rinnovabile all’infinito)</a:t>
            </a:r>
          </a:p>
        </p:txBody>
      </p:sp>
    </p:spTree>
    <p:extLst>
      <p:ext uri="{BB962C8B-B14F-4D97-AF65-F5344CB8AC3E}">
        <p14:creationId xmlns:p14="http://schemas.microsoft.com/office/powerpoint/2010/main" val="3737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21" name="Rectangle 9"/>
          <p:cNvSpPr>
            <a:spLocks noChangeArrowheads="1"/>
          </p:cNvSpPr>
          <p:nvPr/>
        </p:nvSpPr>
        <p:spPr bwMode="auto">
          <a:xfrm>
            <a:off x="849777" y="2659533"/>
            <a:ext cx="6850905" cy="5699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5725" name="Rectangle 13"/>
          <p:cNvSpPr>
            <a:spLocks noChangeArrowheads="1"/>
          </p:cNvSpPr>
          <p:nvPr/>
        </p:nvSpPr>
        <p:spPr bwMode="auto">
          <a:xfrm>
            <a:off x="861545" y="2057026"/>
            <a:ext cx="6821207" cy="539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5722" name="Rectangle 10"/>
          <p:cNvSpPr>
            <a:spLocks noChangeArrowheads="1"/>
          </p:cNvSpPr>
          <p:nvPr/>
        </p:nvSpPr>
        <p:spPr bwMode="auto">
          <a:xfrm>
            <a:off x="864625" y="4470029"/>
            <a:ext cx="6850905" cy="569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5723" name="Rectangle 11"/>
          <p:cNvSpPr>
            <a:spLocks noChangeArrowheads="1"/>
          </p:cNvSpPr>
          <p:nvPr/>
        </p:nvSpPr>
        <p:spPr bwMode="auto">
          <a:xfrm>
            <a:off x="849776" y="3792538"/>
            <a:ext cx="6850905" cy="569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649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F057C66-6456-41D4-9CB2-614813685D0C}" type="slidenum">
              <a:rPr lang="it-IT" altLang="it-IT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cxnSp>
        <p:nvCxnSpPr>
          <p:cNvPr id="106504" name="AutoShape 2"/>
          <p:cNvCxnSpPr>
            <a:cxnSpLocks noChangeShapeType="1"/>
          </p:cNvCxnSpPr>
          <p:nvPr/>
        </p:nvCxnSpPr>
        <p:spPr bwMode="auto">
          <a:xfrm flipH="1" flipV="1">
            <a:off x="4876800" y="1349375"/>
            <a:ext cx="3886200" cy="2379663"/>
          </a:xfrm>
          <a:prstGeom prst="bentConnector4">
            <a:avLst>
              <a:gd name="adj1" fmla="val -5884"/>
              <a:gd name="adj2" fmla="val 1096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5" name="AutoShape 3"/>
          <p:cNvCxnSpPr>
            <a:cxnSpLocks noChangeShapeType="1"/>
          </p:cNvCxnSpPr>
          <p:nvPr/>
        </p:nvCxnSpPr>
        <p:spPr bwMode="auto">
          <a:xfrm flipH="1" flipV="1">
            <a:off x="4876800" y="1349375"/>
            <a:ext cx="3886200" cy="2379663"/>
          </a:xfrm>
          <a:prstGeom prst="bentConnector4">
            <a:avLst>
              <a:gd name="adj1" fmla="val -5884"/>
              <a:gd name="adj2" fmla="val 1096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06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>
                <a:solidFill>
                  <a:schemeClr val="tx2"/>
                </a:solidFill>
              </a:rPr>
              <a:t>Proprietà Industriale: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>
                <a:solidFill>
                  <a:schemeClr val="tx2"/>
                </a:solidFill>
              </a:rPr>
              <a:t>supporto </a:t>
            </a:r>
            <a:r>
              <a:rPr lang="it-IT" altLang="it-IT" sz="2800" dirty="0">
                <a:solidFill>
                  <a:schemeClr val="tx2"/>
                </a:solidFill>
              </a:rPr>
              <a:t>e guida dall’idea al mercato</a:t>
            </a:r>
          </a:p>
        </p:txBody>
      </p:sp>
      <p:cxnSp>
        <p:nvCxnSpPr>
          <p:cNvPr id="106508" name="AutoShape 6"/>
          <p:cNvCxnSpPr>
            <a:cxnSpLocks noChangeShapeType="1"/>
            <a:stCxn id="106507" idx="3"/>
            <a:endCxn id="106507" idx="0"/>
          </p:cNvCxnSpPr>
          <p:nvPr/>
        </p:nvCxnSpPr>
        <p:spPr bwMode="auto">
          <a:xfrm flipH="1" flipV="1">
            <a:off x="4572000" y="1489075"/>
            <a:ext cx="4164106" cy="2379663"/>
          </a:xfrm>
          <a:prstGeom prst="curvedConnector4">
            <a:avLst>
              <a:gd name="adj1" fmla="val -5490"/>
              <a:gd name="adj2" fmla="val 1096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9" name="AutoShape 7"/>
          <p:cNvCxnSpPr>
            <a:cxnSpLocks noChangeShapeType="1"/>
            <a:stCxn id="106507" idx="3"/>
            <a:endCxn id="106507" idx="3"/>
          </p:cNvCxnSpPr>
          <p:nvPr/>
        </p:nvCxnSpPr>
        <p:spPr bwMode="auto">
          <a:xfrm>
            <a:off x="8736106" y="3868738"/>
            <a:ext cx="12700" cy="12700"/>
          </a:xfrm>
          <a:prstGeom prst="bentConnector3">
            <a:avLst>
              <a:gd name="adj1" fmla="val 180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07" name="Rectangle 5"/>
          <p:cNvSpPr>
            <a:spLocks noChangeArrowheads="1"/>
          </p:cNvSpPr>
          <p:nvPr/>
        </p:nvSpPr>
        <p:spPr bwMode="auto">
          <a:xfrm>
            <a:off x="407894" y="1489075"/>
            <a:ext cx="8328212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65225" indent="-717550" algn="l" eaLnBrk="1" hangingPunct="1">
              <a:lnSpc>
                <a:spcPct val="100000"/>
              </a:lnSpc>
              <a:spcBef>
                <a:spcPts val="1200"/>
              </a:spcBef>
            </a:pPr>
            <a:r>
              <a:rPr lang="it-IT" altLang="it-IT" sz="2800" dirty="0"/>
              <a:t>I</a:t>
            </a:r>
            <a:r>
              <a:rPr lang="it-IT" altLang="it-IT" sz="2800" dirty="0" smtClean="0"/>
              <a:t>dea di soluzione di un problema </a:t>
            </a:r>
            <a:r>
              <a:rPr lang="it-IT" altLang="it-IT" sz="2800" dirty="0"/>
              <a:t>tecnico </a:t>
            </a:r>
            <a:endParaRPr lang="it-IT" altLang="it-IT" sz="2800" dirty="0" smtClean="0"/>
          </a:p>
          <a:p>
            <a:pPr marL="1165225" indent="-71755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it-IT" altLang="it-IT" sz="2800" dirty="0" smtClean="0"/>
              <a:t>Libertà di attuazione e brevettabilità</a:t>
            </a:r>
          </a:p>
          <a:p>
            <a:pPr marL="1165225" indent="-717550" algn="l" eaLnBrk="1" hangingPunct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it-IT" altLang="it-IT" sz="2800" dirty="0" smtClean="0"/>
              <a:t>Tutela </a:t>
            </a:r>
            <a:r>
              <a:rPr lang="it-IT" altLang="it-IT" sz="2800" dirty="0"/>
              <a:t>brevettuale</a:t>
            </a:r>
          </a:p>
          <a:p>
            <a:pPr marL="1165225" indent="-717550" algn="l" eaLnBrk="1" hangingPunct="1">
              <a:lnSpc>
                <a:spcPct val="100000"/>
              </a:lnSpc>
              <a:spcBef>
                <a:spcPts val="1200"/>
              </a:spcBef>
            </a:pPr>
            <a:r>
              <a:rPr lang="it-IT" altLang="it-IT" sz="2800" dirty="0"/>
              <a:t>Progettazione/industrializzazione</a:t>
            </a:r>
          </a:p>
          <a:p>
            <a:pPr marL="1165225" indent="-717550" algn="l" eaLnBrk="1" hangingPunct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it-IT" altLang="it-IT" sz="2800" dirty="0"/>
              <a:t>Definizione e tutela del  design</a:t>
            </a:r>
          </a:p>
          <a:p>
            <a:pPr marL="1165225" indent="-717550" algn="l" eaLnBrk="1" hangingPunct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it-IT" altLang="it-IT" sz="2800" dirty="0"/>
              <a:t>Scelta e tutela del marchio</a:t>
            </a:r>
          </a:p>
          <a:p>
            <a:pPr marL="1165225" indent="-717550" algn="l" eaLnBrk="1" hangingPunct="1">
              <a:lnSpc>
                <a:spcPct val="100000"/>
              </a:lnSpc>
              <a:spcBef>
                <a:spcPts val="1200"/>
              </a:spcBef>
            </a:pPr>
            <a:r>
              <a:rPr lang="it-IT" altLang="it-IT" sz="2800" dirty="0"/>
              <a:t>Marketing, comunicazione e distribuzione</a:t>
            </a:r>
          </a:p>
        </p:txBody>
      </p:sp>
    </p:spTree>
    <p:extLst>
      <p:ext uri="{BB962C8B-B14F-4D97-AF65-F5344CB8AC3E}">
        <p14:creationId xmlns:p14="http://schemas.microsoft.com/office/powerpoint/2010/main" val="32029086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0B5B66E-1A6D-482D-8DA2-4AB68295339B}" type="slidenum">
              <a:rPr lang="it-IT" altLang="it-IT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it-IT" sz="1400" dirty="0">
              <a:solidFill>
                <a:schemeClr val="tx1"/>
              </a:solidFill>
            </a:endParaRPr>
          </a:p>
        </p:txBody>
      </p:sp>
      <p:sp>
        <p:nvSpPr>
          <p:cNvPr id="108548" name="Rectangle 2"/>
          <p:cNvSpPr>
            <a:spLocks noChangeArrowheads="1"/>
          </p:cNvSpPr>
          <p:nvPr/>
        </p:nvSpPr>
        <p:spPr bwMode="auto">
          <a:xfrm>
            <a:off x="0" y="19161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dirty="0">
                <a:solidFill>
                  <a:schemeClr val="tx2"/>
                </a:solidFill>
              </a:rPr>
              <a:t/>
            </a:r>
            <a:br>
              <a:rPr lang="it-IT" altLang="it-IT" sz="4000" dirty="0">
                <a:solidFill>
                  <a:schemeClr val="tx2"/>
                </a:solidFill>
              </a:rPr>
            </a:br>
            <a:r>
              <a:rPr lang="it-IT" altLang="it-IT" sz="3600" dirty="0">
                <a:solidFill>
                  <a:schemeClr val="tx2"/>
                </a:solidFill>
              </a:rPr>
              <a:t>“la scarpa che respira”</a:t>
            </a:r>
          </a:p>
        </p:txBody>
      </p:sp>
      <p:pic>
        <p:nvPicPr>
          <p:cNvPr id="108549" name="Picture 3" descr="logo_ge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48" y="1620838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Rectangle 4"/>
          <p:cNvSpPr>
            <a:spLocks noChangeArrowheads="1"/>
          </p:cNvSpPr>
          <p:nvPr/>
        </p:nvSpPr>
        <p:spPr bwMode="auto">
          <a:xfrm>
            <a:off x="1183340" y="4185585"/>
            <a:ext cx="756060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buSzPct val="120000"/>
              <a:buNone/>
            </a:pPr>
            <a:r>
              <a:rPr lang="it-IT" altLang="it-IT" sz="2400" dirty="0" smtClean="0"/>
              <a:t>Ove </a:t>
            </a:r>
            <a:r>
              <a:rPr lang="it-IT" altLang="it-IT" sz="2400" dirty="0"/>
              <a:t>non indicato, le informazioni e i dati sono stati tratti e rielaborati dal sito Web </a:t>
            </a:r>
            <a:r>
              <a:rPr lang="it-IT" altLang="it-IT" sz="2400" dirty="0" smtClean="0"/>
              <a:t>ufficiale dell’Azienda </a:t>
            </a:r>
            <a:r>
              <a:rPr lang="it-IT" altLang="it-IT" sz="2400" dirty="0"/>
              <a:t>e da banche dati internazionali</a:t>
            </a:r>
            <a:endParaRPr lang="it-IT" altLang="it-IT" sz="2400" dirty="0">
              <a:cs typeface="Times New Roman" panose="02020603050405020304" pitchFamily="18" charset="0"/>
            </a:endParaRPr>
          </a:p>
          <a:p>
            <a:pPr eaLnBrk="1" hangingPunct="1"/>
            <a:endParaRPr lang="it-IT" altLang="it-IT" sz="2400" baseline="30000" dirty="0">
              <a:cs typeface="Times New Roman" panose="02020603050405020304" pitchFamily="18" charset="0"/>
            </a:endParaRPr>
          </a:p>
        </p:txBody>
      </p:sp>
      <p:sp>
        <p:nvSpPr>
          <p:cNvPr id="108551" name="Text Box 5"/>
          <p:cNvSpPr txBox="1">
            <a:spLocks noChangeArrowheads="1"/>
          </p:cNvSpPr>
          <p:nvPr/>
        </p:nvSpPr>
        <p:spPr bwMode="auto">
          <a:xfrm>
            <a:off x="179388" y="4149725"/>
            <a:ext cx="1079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SzPct val="120000"/>
              <a:buFont typeface="Times New Roman" panose="02020603050405020304" pitchFamily="18" charset="0"/>
              <a:buNone/>
            </a:pPr>
            <a:r>
              <a:rPr lang="it-IT" altLang="it-IT" sz="2800">
                <a:solidFill>
                  <a:schemeClr val="tx1"/>
                </a:solidFill>
              </a:rPr>
              <a:t>N.B.:</a:t>
            </a:r>
          </a:p>
        </p:txBody>
      </p:sp>
    </p:spTree>
    <p:extLst>
      <p:ext uri="{BB962C8B-B14F-4D97-AF65-F5344CB8AC3E}">
        <p14:creationId xmlns:p14="http://schemas.microsoft.com/office/powerpoint/2010/main" val="33846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217" name="Rectangle 33"/>
          <p:cNvSpPr>
            <a:spLocks noChangeArrowheads="1"/>
          </p:cNvSpPr>
          <p:nvPr/>
        </p:nvSpPr>
        <p:spPr bwMode="auto">
          <a:xfrm>
            <a:off x="6104966" y="3092825"/>
            <a:ext cx="2232200" cy="13581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216" name="Rectangle 32"/>
          <p:cNvSpPr>
            <a:spLocks noChangeArrowheads="1"/>
          </p:cNvSpPr>
          <p:nvPr/>
        </p:nvSpPr>
        <p:spPr bwMode="auto">
          <a:xfrm>
            <a:off x="6104966" y="4447252"/>
            <a:ext cx="2232200" cy="134328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altLang="it-IT" dirty="0" smtClean="0"/>
              <a:t> </a:t>
            </a:r>
            <a:r>
              <a:rPr lang="it-IT" altLang="it-IT" sz="3200" dirty="0" smtClean="0"/>
              <a:t>Il problema tecnico delle suole:	</a:t>
            </a:r>
          </a:p>
        </p:txBody>
      </p:sp>
      <p:sp>
        <p:nvSpPr>
          <p:cNvPr id="11059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EB5E0FC-00A1-4659-B062-9E27F28C1FEE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graphicFrame>
        <p:nvGraphicFramePr>
          <p:cNvPr id="733215" name="Group 31"/>
          <p:cNvGraphicFramePr>
            <a:graphicFrameLocks noGrp="1"/>
          </p:cNvGraphicFramePr>
          <p:nvPr>
            <p:ph type="tbl" idx="4294967295"/>
          </p:nvPr>
        </p:nvGraphicFramePr>
        <p:xfrm>
          <a:off x="0" y="2362200"/>
          <a:ext cx="8339137" cy="3463925"/>
        </p:xfrm>
        <a:graphic>
          <a:graphicData uri="http://schemas.openxmlformats.org/drawingml/2006/table">
            <a:tbl>
              <a:tblPr/>
              <a:tblGrid>
                <a:gridCol w="1600200"/>
                <a:gridCol w="2111375"/>
                <a:gridCol w="2381250"/>
                <a:gridCol w="2246312"/>
              </a:tblGrid>
              <a:tr h="7207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Traspira</a:t>
                      </a: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</a:p>
                  </a:txBody>
                  <a:tcPr marL="92075" marR="92075" marT="46038" marB="4603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Impermeabile</a:t>
                      </a: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</a:p>
                  </a:txBody>
                  <a:tcPr marL="92075" marR="92075" marT="46038" marB="460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Efficienza</a:t>
                      </a:r>
                    </a:p>
                  </a:txBody>
                  <a:tcPr marL="92075" marR="92075" marT="46038" marB="460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cuoio</a:t>
                      </a: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</a:t>
                      </a: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gomma</a:t>
                      </a: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0621" name="Picture 29" descr="logo_ge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2" y="161925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264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7436834-0968-4C0F-9593-36BD13FB16EA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735262" name="Rectangle 30"/>
          <p:cNvSpPr>
            <a:spLocks noChangeArrowheads="1"/>
          </p:cNvSpPr>
          <p:nvPr/>
        </p:nvSpPr>
        <p:spPr bwMode="auto">
          <a:xfrm>
            <a:off x="396875" y="5062538"/>
            <a:ext cx="2266950" cy="6619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61" name="Rectangle 29"/>
          <p:cNvSpPr>
            <a:spLocks noChangeArrowheads="1"/>
          </p:cNvSpPr>
          <p:nvPr/>
        </p:nvSpPr>
        <p:spPr bwMode="auto">
          <a:xfrm>
            <a:off x="6873875" y="5045075"/>
            <a:ext cx="1763713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46" name="Rectangle 2"/>
          <p:cNvSpPr>
            <a:spLocks noChangeArrowheads="1"/>
          </p:cNvSpPr>
          <p:nvPr/>
        </p:nvSpPr>
        <p:spPr bwMode="auto">
          <a:xfrm>
            <a:off x="533400" y="1143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chemeClr val="tx2"/>
                </a:solidFill>
              </a:rPr>
              <a:t>Idea di soluzione:</a:t>
            </a:r>
          </a:p>
        </p:txBody>
      </p:sp>
      <p:sp>
        <p:nvSpPr>
          <p:cNvPr id="112647" name="Rectangle 3"/>
          <p:cNvSpPr>
            <a:spLocks noChangeArrowheads="1"/>
          </p:cNvSpPr>
          <p:nvPr/>
        </p:nvSpPr>
        <p:spPr bwMode="auto">
          <a:xfrm>
            <a:off x="914400" y="2209800"/>
            <a:ext cx="769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dirty="0"/>
              <a:t>“suola con membrana provvista di </a:t>
            </a:r>
            <a:r>
              <a:rPr lang="it-IT" altLang="it-IT" sz="2800" dirty="0" err="1"/>
              <a:t>microfori</a:t>
            </a:r>
            <a:r>
              <a:rPr lang="it-IT" altLang="it-IT" sz="2800" dirty="0"/>
              <a:t> che </a:t>
            </a:r>
            <a:r>
              <a:rPr lang="it-IT" altLang="it-IT" sz="2800" dirty="0" smtClean="0"/>
              <a:t>consentono: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dirty="0" smtClean="0"/>
              <a:t>il </a:t>
            </a:r>
            <a:r>
              <a:rPr lang="it-IT" altLang="it-IT" sz="2800" dirty="0"/>
              <a:t>passaggio delle molecole di vapore </a:t>
            </a:r>
            <a:endParaRPr lang="it-IT" altLang="it-IT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dirty="0" smtClean="0"/>
              <a:t>ma </a:t>
            </a:r>
            <a:r>
              <a:rPr lang="it-IT" altLang="it-IT" sz="2800" dirty="0"/>
              <a:t>non delle gocce d’acqua”</a:t>
            </a:r>
          </a:p>
        </p:txBody>
      </p:sp>
      <p:graphicFrame>
        <p:nvGraphicFramePr>
          <p:cNvPr id="735260" name="Group 28"/>
          <p:cNvGraphicFramePr>
            <a:graphicFrameLocks noGrp="1"/>
          </p:cNvGraphicFramePr>
          <p:nvPr/>
        </p:nvGraphicFramePr>
        <p:xfrm>
          <a:off x="365125" y="4316413"/>
          <a:ext cx="8313738" cy="1447800"/>
        </p:xfrm>
        <a:graphic>
          <a:graphicData uri="http://schemas.openxmlformats.org/drawingml/2006/table">
            <a:tbl>
              <a:tblPr/>
              <a:tblGrid>
                <a:gridCol w="2332038"/>
                <a:gridCol w="1700212"/>
                <a:gridCol w="2447925"/>
                <a:gridCol w="1833563"/>
              </a:tblGrid>
              <a:tr h="7080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Traspira</a:t>
                      </a: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Impermeabile </a:t>
                      </a: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Efficienza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Suola GEOX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buSzPct val="6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5" name="Picture 23" descr="logo_ge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8" y="179388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15118C7-86A9-41A0-AF01-5F23759EE827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152400" y="2819400"/>
            <a:ext cx="438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it-IT" altLang="it-IT" sz="2400">
                <a:solidFill>
                  <a:schemeClr val="tx1"/>
                </a:solidFill>
              </a:rPr>
              <a:t>Titolare: Pol Scarpe Sportive S.r.l.</a:t>
            </a:r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2953870" y="3276600"/>
            <a:ext cx="2250616" cy="29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it-IT" altLang="it-IT" sz="1800" b="1" dirty="0">
                <a:solidFill>
                  <a:srgbClr val="FF0000"/>
                </a:solidFill>
              </a:rPr>
              <a:t>La nuova membrana</a:t>
            </a:r>
          </a:p>
        </p:txBody>
      </p:sp>
      <p:sp>
        <p:nvSpPr>
          <p:cNvPr id="116742" name="Rectangle 4"/>
          <p:cNvSpPr>
            <a:spLocks noGrp="1" noChangeArrowheads="1"/>
          </p:cNvSpPr>
          <p:nvPr/>
        </p:nvSpPr>
        <p:spPr bwMode="auto">
          <a:xfrm>
            <a:off x="228600" y="1219200"/>
            <a:ext cx="45944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400" dirty="0">
                <a:solidFill>
                  <a:schemeClr val="tx2"/>
                </a:solidFill>
              </a:rPr>
              <a:t>17.02.1989:</a:t>
            </a:r>
            <a:br>
              <a:rPr lang="it-IT" altLang="it-IT" sz="3400" dirty="0">
                <a:solidFill>
                  <a:schemeClr val="tx2"/>
                </a:solidFill>
              </a:rPr>
            </a:br>
            <a:r>
              <a:rPr lang="it-IT" altLang="it-IT" sz="3400" dirty="0">
                <a:solidFill>
                  <a:schemeClr val="tx2"/>
                </a:solidFill>
              </a:rPr>
              <a:t>Il primo </a:t>
            </a:r>
            <a:r>
              <a:rPr lang="it-IT" altLang="it-IT" sz="3400" dirty="0" smtClean="0">
                <a:solidFill>
                  <a:schemeClr val="tx2"/>
                </a:solidFill>
              </a:rPr>
              <a:t>brevetto “</a:t>
            </a:r>
            <a:r>
              <a:rPr lang="it-IT" altLang="it-IT" sz="3400" dirty="0">
                <a:solidFill>
                  <a:schemeClr val="tx2"/>
                </a:solidFill>
              </a:rPr>
              <a:t>suola”</a:t>
            </a:r>
          </a:p>
        </p:txBody>
      </p:sp>
      <p:pic>
        <p:nvPicPr>
          <p:cNvPr id="116743" name="Picture 5" descr="ep0382904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2766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6" descr="ep0382904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81000"/>
            <a:ext cx="38084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35" name="Line 7"/>
          <p:cNvSpPr>
            <a:spLocks noChangeShapeType="1"/>
          </p:cNvSpPr>
          <p:nvPr/>
        </p:nvSpPr>
        <p:spPr bwMode="auto">
          <a:xfrm>
            <a:off x="4356845" y="3572435"/>
            <a:ext cx="24384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36" name="Line 8"/>
          <p:cNvSpPr>
            <a:spLocks noChangeShapeType="1"/>
          </p:cNvSpPr>
          <p:nvPr/>
        </p:nvSpPr>
        <p:spPr bwMode="auto">
          <a:xfrm flipH="1">
            <a:off x="3058553" y="3557775"/>
            <a:ext cx="1295400" cy="1905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37" name="Oval 9"/>
          <p:cNvSpPr>
            <a:spLocks noChangeArrowheads="1"/>
          </p:cNvSpPr>
          <p:nvPr/>
        </p:nvSpPr>
        <p:spPr bwMode="auto">
          <a:xfrm>
            <a:off x="2819400" y="5486400"/>
            <a:ext cx="228600" cy="2286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38" name="Oval 10"/>
          <p:cNvSpPr>
            <a:spLocks noChangeArrowheads="1"/>
          </p:cNvSpPr>
          <p:nvPr/>
        </p:nvSpPr>
        <p:spPr bwMode="auto">
          <a:xfrm>
            <a:off x="6858000" y="4343400"/>
            <a:ext cx="228600" cy="2286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749" name="Picture 11" descr="logo_ge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0" y="188630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3" y="699618"/>
            <a:ext cx="8910917" cy="1143000"/>
          </a:xfrm>
        </p:spPr>
        <p:txBody>
          <a:bodyPr/>
          <a:lstStyle/>
          <a:p>
            <a:pPr eaLnBrk="1" hangingPunct="1"/>
            <a:r>
              <a:rPr lang="it-IT" altLang="it-IT" sz="3500" dirty="0" smtClean="0"/>
              <a:t>Ambito di tutela del primo brevetto Geox</a:t>
            </a:r>
          </a:p>
        </p:txBody>
      </p:sp>
      <p:sp>
        <p:nvSpPr>
          <p:cNvPr id="11878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E0E6D22-7C9D-4A56-ADEC-0EBCFC035FA5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2087474"/>
            <a:ext cx="7772400" cy="56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it-IT" altLang="it-IT" sz="3100" dirty="0" smtClean="0">
                <a:effectLst/>
              </a:rPr>
              <a:t>Struttura di suola per calzature</a:t>
            </a:r>
          </a:p>
        </p:txBody>
      </p:sp>
      <p:sp>
        <p:nvSpPr>
          <p:cNvPr id="118790" name="Rectangle 4"/>
          <p:cNvSpPr>
            <a:spLocks noChangeArrowheads="1"/>
          </p:cNvSpPr>
          <p:nvPr/>
        </p:nvSpPr>
        <p:spPr bwMode="auto">
          <a:xfrm>
            <a:off x="1219200" y="3446933"/>
            <a:ext cx="7772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ts val="1800"/>
              </a:spcBef>
              <a:buClr>
                <a:srgbClr val="FF0000"/>
              </a:buClr>
            </a:pPr>
            <a:r>
              <a:rPr lang="it-IT" altLang="it-IT" sz="3100" dirty="0"/>
              <a:t>porzione inferiore con fori passanti; </a:t>
            </a:r>
          </a:p>
          <a:p>
            <a:pPr algn="l" eaLnBrk="1" hangingPunct="1">
              <a:spcBef>
                <a:spcPts val="1800"/>
              </a:spcBef>
              <a:buClr>
                <a:srgbClr val="FF0000"/>
              </a:buClr>
            </a:pPr>
            <a:r>
              <a:rPr lang="it-IT" altLang="it-IT" sz="3100" dirty="0"/>
              <a:t>porzione superiore con fori passanti;</a:t>
            </a:r>
          </a:p>
          <a:p>
            <a:pPr algn="l" eaLnBrk="1" hangingPunct="1">
              <a:spcBef>
                <a:spcPts val="1800"/>
              </a:spcBef>
              <a:buClr>
                <a:srgbClr val="FF0000"/>
              </a:buClr>
            </a:pPr>
            <a:r>
              <a:rPr lang="it-IT" altLang="it-IT" sz="3100" dirty="0"/>
              <a:t>membrana intermedia </a:t>
            </a:r>
            <a:r>
              <a:rPr lang="it-IT" altLang="it-IT" sz="3100" dirty="0" smtClean="0">
                <a:cs typeface="Times New Roman" panose="02020603050405020304" pitchFamily="18" charset="0"/>
              </a:rPr>
              <a:t>impermeabile </a:t>
            </a:r>
            <a:r>
              <a:rPr lang="it-IT" altLang="it-IT" sz="3100" dirty="0">
                <a:cs typeface="Times New Roman" panose="02020603050405020304" pitchFamily="18" charset="0"/>
              </a:rPr>
              <a:t>all’acqua</a:t>
            </a:r>
            <a:r>
              <a:rPr lang="it-IT" altLang="it-IT" sz="3100" dirty="0"/>
              <a:t> e con </a:t>
            </a:r>
            <a:r>
              <a:rPr lang="it-IT" altLang="it-IT" sz="3100" dirty="0" err="1"/>
              <a:t>microfori</a:t>
            </a:r>
            <a:r>
              <a:rPr lang="it-IT" altLang="it-IT" sz="3100" dirty="0"/>
              <a:t> per permettere la traspirazione del vapore.</a:t>
            </a:r>
          </a:p>
        </p:txBody>
      </p:sp>
      <p:sp>
        <p:nvSpPr>
          <p:cNvPr id="118791" name="Rectangle 5"/>
          <p:cNvSpPr>
            <a:spLocks noChangeArrowheads="1"/>
          </p:cNvSpPr>
          <p:nvPr/>
        </p:nvSpPr>
        <p:spPr bwMode="auto">
          <a:xfrm>
            <a:off x="255493" y="2698147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>
                <a:solidFill>
                  <a:srgbClr val="FF0000"/>
                </a:solidFill>
              </a:rPr>
              <a:t>p</a:t>
            </a:r>
            <a:r>
              <a:rPr lang="it-IT" altLang="it-IT" sz="3300" dirty="0" smtClean="0">
                <a:solidFill>
                  <a:srgbClr val="FF0000"/>
                </a:solidFill>
              </a:rPr>
              <a:t>resentante i seguenti strati:</a:t>
            </a:r>
            <a:endParaRPr lang="it-IT" altLang="it-IT" sz="3300" dirty="0">
              <a:solidFill>
                <a:srgbClr val="FF0000"/>
              </a:solidFill>
            </a:endParaRPr>
          </a:p>
        </p:txBody>
      </p:sp>
      <p:pic>
        <p:nvPicPr>
          <p:cNvPr id="118792" name="Picture 6" descr="logo_ge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2" y="202265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782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D8CAD5A-B67D-402A-9D80-F879675DE100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0" y="376512"/>
            <a:ext cx="9144000" cy="5844988"/>
            <a:chOff x="0" y="376512"/>
            <a:chExt cx="9144000" cy="5844988"/>
          </a:xfrm>
        </p:grpSpPr>
        <p:pic>
          <p:nvPicPr>
            <p:cNvPr id="77828" name="Picture 2" descr="8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6512"/>
              <a:ext cx="9144000" cy="584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59" y="5753977"/>
              <a:ext cx="1912693" cy="249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6654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C25E526-FA9C-4B1A-B6EC-A8FF7D67EB9B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pic>
        <p:nvPicPr>
          <p:cNvPr id="129028" name="Picture 4" descr="logo_ge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28600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test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900206"/>
            <a:ext cx="633253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8" descr="fot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3" y="2673444"/>
            <a:ext cx="4592638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9057"/>
            <a:ext cx="9144000" cy="84725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it-IT" altLang="it-IT" sz="5400" kern="0" dirty="0" smtClean="0"/>
              <a:t>             </a:t>
            </a:r>
            <a:r>
              <a:rPr lang="it-IT" altLang="it-IT" sz="2800" kern="0" dirty="0" smtClean="0"/>
              <a:t>PUBBLICITA’</a:t>
            </a:r>
            <a:endParaRPr lang="it-IT" altLang="it-IT" sz="1600" kern="0" dirty="0" smtClean="0"/>
          </a:p>
        </p:txBody>
      </p:sp>
      <p:pic>
        <p:nvPicPr>
          <p:cNvPr id="10" name="Object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19" y="2673444"/>
            <a:ext cx="2562519" cy="362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6764-7CCA-40AD-B8F7-3DA82484B0CB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3" name="Picture 4" descr="logo_ge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2" y="224491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58813"/>
            <a:ext cx="9144000" cy="84725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it-IT" altLang="it-IT" sz="5400" kern="0" dirty="0" smtClean="0"/>
              <a:t> </a:t>
            </a:r>
            <a:r>
              <a:rPr lang="it-IT" altLang="it-IT" sz="2800" kern="0" dirty="0" smtClean="0"/>
              <a:t>Il portafoglio brevetti pubblicati 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136397"/>
              </p:ext>
            </p:extLst>
          </p:nvPr>
        </p:nvGraphicFramePr>
        <p:xfrm>
          <a:off x="484094" y="1949823"/>
          <a:ext cx="7942729" cy="4468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102564"/>
            <a:ext cx="9144000" cy="84725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it-IT" altLang="it-IT" sz="5400" kern="0" dirty="0" smtClean="0"/>
              <a:t> 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TOTALE NUOVE INVENZIONI 86</a:t>
            </a:r>
          </a:p>
        </p:txBody>
      </p:sp>
    </p:spTree>
    <p:extLst>
      <p:ext uri="{BB962C8B-B14F-4D97-AF65-F5344CB8AC3E}">
        <p14:creationId xmlns:p14="http://schemas.microsoft.com/office/powerpoint/2010/main" val="16524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C5D1-3FCC-4C52-88AA-90F4B1E981B5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5" name="Picture 3" descr="logo_ge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8" y="207309"/>
            <a:ext cx="254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970010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indent="852488" algn="ctr">
              <a:lnSpc>
                <a:spcPct val="100000"/>
              </a:lnSpc>
              <a:buClrTx/>
              <a:buSzTx/>
              <a:buFontTx/>
            </a:pPr>
            <a:r>
              <a:rPr lang="it-IT" altLang="it-IT" sz="2800" kern="0" dirty="0" smtClean="0"/>
              <a:t>Evoluzione del fatturato in M €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75317"/>
              </p:ext>
            </p:extLst>
          </p:nvPr>
        </p:nvGraphicFramePr>
        <p:xfrm>
          <a:off x="1214670" y="2071302"/>
          <a:ext cx="6714659" cy="386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9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2" descr="1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46"/>
            <a:ext cx="9144000" cy="604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601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021B4DD-1A94-42A2-BE7E-1556392D09BA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4" y="5855513"/>
            <a:ext cx="1978236" cy="2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7263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806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617FAA7-F8CB-490A-AA3C-76D8F3552931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2" y="5989981"/>
            <a:ext cx="1978236" cy="258418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-35859" y="197223"/>
            <a:ext cx="9144000" cy="6051176"/>
            <a:chOff x="-35859" y="197223"/>
            <a:chExt cx="9144000" cy="6051176"/>
          </a:xfrm>
        </p:grpSpPr>
        <p:pic>
          <p:nvPicPr>
            <p:cNvPr id="88068" name="Picture 2" descr="18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59" y="197223"/>
              <a:ext cx="9144000" cy="605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272" y="5828616"/>
              <a:ext cx="1978236" cy="258418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9388" y="3720353"/>
              <a:ext cx="2936521" cy="283229"/>
            </a:xfrm>
            <a:prstGeom prst="rect">
              <a:avLst/>
            </a:prstGeom>
          </p:spPr>
        </p:pic>
      </p:grpSp>
      <p:sp>
        <p:nvSpPr>
          <p:cNvPr id="10" name="CasellaDiTesto 9"/>
          <p:cNvSpPr txBox="1"/>
          <p:nvPr/>
        </p:nvSpPr>
        <p:spPr>
          <a:xfrm>
            <a:off x="4435578" y="4840941"/>
            <a:ext cx="1233227" cy="30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kern="11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(N.D.A.)</a:t>
            </a:r>
            <a:endParaRPr lang="it-IT" sz="1900" kern="11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048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2" descr="19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88"/>
            <a:ext cx="9144000" cy="604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011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CAC52DB-5031-4EB9-93D3-F772C8EA9CA5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66" y="5783795"/>
            <a:ext cx="1978236" cy="2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23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224115"/>
            <a:ext cx="9144000" cy="6060141"/>
            <a:chOff x="1730188" y="-1039906"/>
            <a:chExt cx="9144000" cy="6858000"/>
          </a:xfrm>
        </p:grpSpPr>
        <p:pic>
          <p:nvPicPr>
            <p:cNvPr id="9" name="Picture 2" descr="20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0188" y="-1039906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7078" y="5352023"/>
              <a:ext cx="2665413" cy="2460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0360-0949-4025-BE17-B69F45BB78F7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8763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25A-1F68-4F61-963E-16F924249B51}" type="slidenum">
              <a:rPr lang="it-IT"/>
              <a:pPr/>
              <a:t>27</a:t>
            </a:fld>
            <a:endParaRPr lang="it-IT" dirty="0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7063" y="1716088"/>
            <a:ext cx="8516937" cy="3636962"/>
          </a:xfr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i="1" dirty="0">
                <a:solidFill>
                  <a:srgbClr val="FF0000"/>
                </a:solidFill>
                <a:effectLst/>
                <a:latin typeface="Arial" charset="0"/>
              </a:rPr>
              <a:t>If this business were split up,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i="1" dirty="0">
                <a:solidFill>
                  <a:srgbClr val="FF0000"/>
                </a:solidFill>
                <a:effectLst/>
                <a:latin typeface="Arial" charset="0"/>
              </a:rPr>
              <a:t>I would give you the land and bricks and mortar,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i="1" dirty="0">
                <a:solidFill>
                  <a:srgbClr val="FF0000"/>
                </a:solidFill>
                <a:effectLst/>
                <a:latin typeface="Arial" charset="0"/>
              </a:rPr>
              <a:t>and I would take the </a:t>
            </a:r>
            <a:r>
              <a:rPr lang="it-IT" sz="2800" b="1" i="1" dirty="0" err="1" smtClean="0">
                <a:solidFill>
                  <a:srgbClr val="FF0000"/>
                </a:solidFill>
                <a:effectLst/>
                <a:latin typeface="Arial" charset="0"/>
              </a:rPr>
              <a:t>Intellectual</a:t>
            </a:r>
            <a:r>
              <a:rPr lang="it-IT" sz="2800" b="1" i="1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it-IT" sz="2800" b="1" i="1" smtClean="0">
                <a:solidFill>
                  <a:srgbClr val="FF0000"/>
                </a:solidFill>
                <a:effectLst/>
                <a:latin typeface="Arial" charset="0"/>
              </a:rPr>
              <a:t>Property </a:t>
            </a:r>
            <a:r>
              <a:rPr lang="it-IT" sz="2800" b="1" i="1" dirty="0" smtClean="0">
                <a:solidFill>
                  <a:srgbClr val="FF0000"/>
                </a:solidFill>
                <a:effectLst/>
                <a:latin typeface="Arial" charset="0"/>
              </a:rPr>
              <a:t>rights.</a:t>
            </a:r>
            <a:endParaRPr lang="it-IT" sz="2800" b="1" i="1" dirty="0">
              <a:solidFill>
                <a:srgbClr val="FF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800" b="1" i="1" dirty="0">
              <a:solidFill>
                <a:srgbClr val="FF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b="1" i="1" dirty="0">
                <a:solidFill>
                  <a:srgbClr val="FF0000"/>
                </a:solidFill>
                <a:effectLst/>
                <a:latin typeface="Arial" charset="0"/>
              </a:rPr>
              <a:t>And I would fare better than you.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800" b="1" i="1" dirty="0">
              <a:solidFill>
                <a:srgbClr val="FF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dirty="0">
                <a:solidFill>
                  <a:srgbClr val="FF0000"/>
                </a:solidFill>
                <a:effectLst/>
                <a:latin typeface="Arial" charset="0"/>
              </a:rPr>
              <a:t>John Stewart (Former CEO of Quaker Oats)</a:t>
            </a:r>
          </a:p>
        </p:txBody>
      </p:sp>
    </p:spTree>
    <p:extLst>
      <p:ext uri="{BB962C8B-B14F-4D97-AF65-F5344CB8AC3E}">
        <p14:creationId xmlns:p14="http://schemas.microsoft.com/office/powerpoint/2010/main" val="37499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F575-B745-4C1E-9D2D-9BFFE43EE004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8924" cy="54415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62" y="5465299"/>
            <a:ext cx="5472000" cy="13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 smtClean="0"/>
              <a:t>	</a:t>
            </a:r>
            <a:endParaRPr lang="it-IT" sz="2800" dirty="0"/>
          </a:p>
        </p:txBody>
      </p:sp>
      <p:sp>
        <p:nvSpPr>
          <p:cNvPr id="25" name="AutoShape 2" descr="「logo euipo」の画像検索結果"/>
          <p:cNvSpPr>
            <a:spLocks noChangeAspect="1" noChangeArrowheads="1"/>
          </p:cNvSpPr>
          <p:nvPr/>
        </p:nvSpPr>
        <p:spPr bwMode="auto">
          <a:xfrm>
            <a:off x="155575" y="-411163"/>
            <a:ext cx="31527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sz="2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582831" y="1946275"/>
            <a:ext cx="3455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it-IT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1879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Practitioners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Paralegals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140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Business:</a:t>
            </a:r>
          </a:p>
          <a:p>
            <a:pPr marL="285750" indent="-28575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Searches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operate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Prosecution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Trademarks in Europe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Litigations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it-IT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drafting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1,000</a:t>
            </a:r>
            <a:endParaRPr lang="it-IT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60,000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Trademarks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30,000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23986" r="10156" b="24406"/>
          <a:stretch/>
        </p:blipFill>
        <p:spPr>
          <a:xfrm>
            <a:off x="1169988" y="835669"/>
            <a:ext cx="2423165" cy="579862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1169988" y="1946275"/>
            <a:ext cx="2969443" cy="3530800"/>
            <a:chOff x="1979628" y="1936746"/>
            <a:chExt cx="2969443" cy="35308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40" t="5841" r="21060" b="9078"/>
            <a:stretch/>
          </p:blipFill>
          <p:spPr>
            <a:xfrm>
              <a:off x="1979628" y="1936746"/>
              <a:ext cx="2969443" cy="353080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3" t="6453" r="12135" b="11896"/>
            <a:stretch/>
          </p:blipFill>
          <p:spPr>
            <a:xfrm>
              <a:off x="4012531" y="3418859"/>
              <a:ext cx="72739" cy="71724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3" t="6453" r="12135" b="11896"/>
            <a:stretch/>
          </p:blipFill>
          <p:spPr>
            <a:xfrm>
              <a:off x="3961731" y="3692314"/>
              <a:ext cx="72739" cy="71724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3" t="6453" r="12135" b="11896"/>
            <a:stretch/>
          </p:blipFill>
          <p:spPr>
            <a:xfrm>
              <a:off x="4060477" y="3755278"/>
              <a:ext cx="72739" cy="71724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3" t="6453" r="12135" b="11896"/>
            <a:stretch/>
          </p:blipFill>
          <p:spPr>
            <a:xfrm>
              <a:off x="3571463" y="3594906"/>
              <a:ext cx="72739" cy="71724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3" t="6453" r="12135" b="11896"/>
            <a:stretch/>
          </p:blipFill>
          <p:spPr>
            <a:xfrm>
              <a:off x="3445592" y="3630768"/>
              <a:ext cx="72739" cy="71724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3" t="6453" r="12135" b="11896"/>
            <a:stretch/>
          </p:blipFill>
          <p:spPr>
            <a:xfrm>
              <a:off x="4139567" y="4227828"/>
              <a:ext cx="72739" cy="71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3" t="6453" r="12135" b="11896"/>
            <a:stretch/>
          </p:blipFill>
          <p:spPr>
            <a:xfrm>
              <a:off x="3888992" y="2958517"/>
              <a:ext cx="72739" cy="71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1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987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20C2601-7A69-40AD-8D74-25A472791091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0" y="242046"/>
            <a:ext cx="9144000" cy="6042212"/>
            <a:chOff x="0" y="242046"/>
            <a:chExt cx="9144000" cy="6042212"/>
          </a:xfrm>
        </p:grpSpPr>
        <p:pic>
          <p:nvPicPr>
            <p:cNvPr id="79876" name="Picture 2" descr="9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46"/>
              <a:ext cx="9144000" cy="60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867" y="5864478"/>
              <a:ext cx="2056129" cy="268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8828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ico 18"/>
          <p:cNvGraphicFramePr>
            <a:graphicFrameLocks/>
          </p:cNvGraphicFramePr>
          <p:nvPr>
            <p:extLst/>
          </p:nvPr>
        </p:nvGraphicFramePr>
        <p:xfrm>
          <a:off x="1814745" y="2594889"/>
          <a:ext cx="5323240" cy="339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po 62"/>
          <p:cNvGrpSpPr/>
          <p:nvPr/>
        </p:nvGrpSpPr>
        <p:grpSpPr>
          <a:xfrm>
            <a:off x="1181152" y="2875703"/>
            <a:ext cx="7791893" cy="2680658"/>
            <a:chOff x="1252582" y="3531905"/>
            <a:chExt cx="7791893" cy="2680658"/>
          </a:xfrm>
        </p:grpSpPr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262830" y="3738302"/>
              <a:ext cx="2432010" cy="524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Mechanical area </a:t>
              </a:r>
            </a:p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(16 attorneys)</a:t>
              </a:r>
            </a:p>
          </p:txBody>
        </p:sp>
        <p:cxnSp>
          <p:nvCxnSpPr>
            <p:cNvPr id="44" name="Connettore 1 43"/>
            <p:cNvCxnSpPr/>
            <p:nvPr/>
          </p:nvCxnSpPr>
          <p:spPr>
            <a:xfrm>
              <a:off x="5732038" y="4239708"/>
              <a:ext cx="2328721" cy="845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5843251" y="5676986"/>
              <a:ext cx="32012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Electrical/Electronical/Nanotech area</a:t>
              </a:r>
            </a:p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(17 attorneys)</a:t>
              </a:r>
            </a:p>
          </p:txBody>
        </p:sp>
        <p:cxnSp>
          <p:nvCxnSpPr>
            <p:cNvPr id="48" name="Connettore 1 47"/>
            <p:cNvCxnSpPr/>
            <p:nvPr/>
          </p:nvCxnSpPr>
          <p:spPr>
            <a:xfrm>
              <a:off x="5499330" y="6203947"/>
              <a:ext cx="3495699" cy="861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1530759" y="5938596"/>
              <a:ext cx="180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1641972" y="5414512"/>
              <a:ext cx="2432010" cy="524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Trademark area</a:t>
              </a:r>
            </a:p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(11 attorneys)</a:t>
              </a:r>
            </a:p>
          </p:txBody>
        </p:sp>
        <p:cxnSp>
          <p:nvCxnSpPr>
            <p:cNvPr id="55" name="Connettore 1 54"/>
            <p:cNvCxnSpPr/>
            <p:nvPr/>
          </p:nvCxnSpPr>
          <p:spPr>
            <a:xfrm>
              <a:off x="1252582" y="4897530"/>
              <a:ext cx="18350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1363795" y="4394569"/>
              <a:ext cx="2432010" cy="524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area</a:t>
              </a:r>
            </a:p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 attorneys)</a:t>
              </a:r>
            </a:p>
          </p:txBody>
        </p:sp>
        <p:cxnSp>
          <p:nvCxnSpPr>
            <p:cNvPr id="60" name="Connettore 1 59"/>
            <p:cNvCxnSpPr/>
            <p:nvPr/>
          </p:nvCxnSpPr>
          <p:spPr>
            <a:xfrm>
              <a:off x="1779342" y="4065370"/>
              <a:ext cx="172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739729" y="3531905"/>
              <a:ext cx="2432010" cy="524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/ Biotech area</a:t>
              </a:r>
            </a:p>
            <a:p>
              <a:pPr algn="just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(11 attorneys)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773917" y="1402981"/>
            <a:ext cx="79817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team of 60 IP practitioners 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a skilled staff of about 140 paralegal offers tailored IP strategies to companies of any size and individuals through a wide variety of IP services.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23986" r="10156" b="24406"/>
          <a:stretch/>
        </p:blipFill>
        <p:spPr>
          <a:xfrm>
            <a:off x="773917" y="495860"/>
            <a:ext cx="2423165" cy="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664171" y="1358435"/>
            <a:ext cx="79817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mix 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Junior and Senior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ractitioners</a:t>
            </a:r>
          </a:p>
        </p:txBody>
      </p:sp>
      <p:sp>
        <p:nvSpPr>
          <p:cNvPr id="126" name="Triangolo rettangolo 125"/>
          <p:cNvSpPr/>
          <p:nvPr/>
        </p:nvSpPr>
        <p:spPr>
          <a:xfrm rot="18900000">
            <a:off x="4451130" y="4957872"/>
            <a:ext cx="296702" cy="30202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sz="2800" i="1">
              <a:solidFill>
                <a:srgbClr val="CCECFF"/>
              </a:solidFill>
              <a:latin typeface="Verdana"/>
              <a:cs typeface="Verdana"/>
            </a:endParaRPr>
          </a:p>
        </p:txBody>
      </p:sp>
      <p:sp>
        <p:nvSpPr>
          <p:cNvPr id="127" name="Text Box 32"/>
          <p:cNvSpPr txBox="1">
            <a:spLocks noChangeArrowheads="1"/>
          </p:cNvSpPr>
          <p:nvPr/>
        </p:nvSpPr>
        <p:spPr bwMode="auto">
          <a:xfrm>
            <a:off x="1856330" y="5602324"/>
            <a:ext cx="5486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Practitioners: More knowledge about the new technologies</a:t>
            </a:r>
          </a:p>
        </p:txBody>
      </p:sp>
      <p:sp>
        <p:nvSpPr>
          <p:cNvPr id="129" name="Text Box 32"/>
          <p:cNvSpPr txBox="1">
            <a:spLocks noChangeArrowheads="1"/>
          </p:cNvSpPr>
          <p:nvPr/>
        </p:nvSpPr>
        <p:spPr bwMode="auto">
          <a:xfrm>
            <a:off x="1921363" y="5959347"/>
            <a:ext cx="5356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Practitioners : </a:t>
            </a:r>
            <a:r>
              <a:rPr 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IP experience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23986" r="10156" b="24406"/>
          <a:stretch/>
        </p:blipFill>
        <p:spPr>
          <a:xfrm>
            <a:off x="664171" y="572755"/>
            <a:ext cx="2423165" cy="579862"/>
          </a:xfrm>
          <a:prstGeom prst="rect">
            <a:avLst/>
          </a:prstGeom>
        </p:spPr>
      </p:pic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518434" y="2072900"/>
          <a:ext cx="7871422" cy="324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35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7" y="211312"/>
            <a:ext cx="2491297" cy="971493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497380" y="1654910"/>
            <a:ext cx="7830629" cy="4004687"/>
            <a:chOff x="663173" y="1063547"/>
            <a:chExt cx="10440838" cy="5339582"/>
          </a:xfrm>
        </p:grpSpPr>
        <p:grpSp>
          <p:nvGrpSpPr>
            <p:cNvPr id="40" name="Gruppo 39"/>
            <p:cNvGrpSpPr/>
            <p:nvPr/>
          </p:nvGrpSpPr>
          <p:grpSpPr>
            <a:xfrm>
              <a:off x="663173" y="1063547"/>
              <a:ext cx="10440838" cy="5339582"/>
              <a:chOff x="436765" y="1266692"/>
              <a:chExt cx="11374576" cy="5625411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2164" y="3042861"/>
                <a:ext cx="1350052" cy="1350052"/>
              </a:xfrm>
              <a:prstGeom prst="rect">
                <a:avLst/>
              </a:prstGeom>
            </p:spPr>
          </p:pic>
          <p:sp>
            <p:nvSpPr>
              <p:cNvPr id="2" name="CasellaDiTesto 1"/>
              <p:cNvSpPr txBox="1"/>
              <p:nvPr/>
            </p:nvSpPr>
            <p:spPr>
              <a:xfrm>
                <a:off x="6456503" y="2137981"/>
                <a:ext cx="2594395" cy="72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IMPRESA CHAMPION 2018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825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Italy</a:t>
                </a: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 Post - L’Economia - 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Corriere della Sera</a:t>
                </a:r>
              </a:p>
            </p:txBody>
          </p:sp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1465" y="1396671"/>
                <a:ext cx="2214074" cy="501859"/>
              </a:xfrm>
              <a:prstGeom prst="rect">
                <a:avLst/>
              </a:prstGeom>
            </p:spPr>
          </p:pic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098" y="1379765"/>
                <a:ext cx="1934563" cy="518765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539" y="5354735"/>
                <a:ext cx="1333500" cy="742950"/>
              </a:xfrm>
              <a:prstGeom prst="rect">
                <a:avLst/>
              </a:prstGeom>
            </p:spPr>
          </p:pic>
          <p:pic>
            <p:nvPicPr>
              <p:cNvPr id="21" name="Immagin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095" y="1266692"/>
                <a:ext cx="1270941" cy="749855"/>
              </a:xfrm>
              <a:prstGeom prst="rect">
                <a:avLst/>
              </a:prstGeom>
            </p:spPr>
          </p:pic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9946" y="3399696"/>
                <a:ext cx="1546027" cy="832476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2713" y="5352895"/>
                <a:ext cx="1590675" cy="647700"/>
              </a:xfrm>
              <a:prstGeom prst="rect">
                <a:avLst/>
              </a:prstGeom>
            </p:spPr>
          </p:pic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1921" y="5376707"/>
                <a:ext cx="1438275" cy="600075"/>
              </a:xfrm>
              <a:prstGeom prst="rect">
                <a:avLst/>
              </a:prstGeom>
            </p:spPr>
          </p:pic>
          <p:pic>
            <p:nvPicPr>
              <p:cNvPr id="28" name="Immagine 27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4236" y="4990526"/>
                <a:ext cx="826662" cy="1097338"/>
              </a:xfrm>
              <a:prstGeom prst="rect">
                <a:avLst/>
              </a:prstGeom>
            </p:spPr>
          </p:pic>
          <p:sp>
            <p:nvSpPr>
              <p:cNvPr id="29" name="CasellaDiTesto 28"/>
              <p:cNvSpPr txBox="1"/>
              <p:nvPr/>
            </p:nvSpPr>
            <p:spPr>
              <a:xfrm>
                <a:off x="893400" y="1931592"/>
                <a:ext cx="2287036" cy="972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125" b="1" cap="all" dirty="0">
                    <a:solidFill>
                      <a:srgbClr val="1C7FC2"/>
                    </a:solidFill>
                    <a:latin typeface="Calibri" panose="020F0502020204030204"/>
                  </a:rPr>
                  <a:t>Best IP Advisor Italy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125" b="1" cap="all" dirty="0">
                    <a:solidFill>
                      <a:srgbClr val="1C7FC2"/>
                    </a:solidFill>
                    <a:latin typeface="Calibri" panose="020F0502020204030204"/>
                  </a:rPr>
                  <a:t>co-winner 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by </a:t>
                </a:r>
                <a:r>
                  <a:rPr lang="it-IT" sz="825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Lawyer</a:t>
                </a: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 </a:t>
                </a:r>
                <a:r>
                  <a:rPr lang="it-IT" sz="825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Monthly</a:t>
                </a: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 Magazine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2019 / 2018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9247216" y="2024845"/>
                <a:ext cx="2564125" cy="972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WOMEN IN LAW AWARDS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OF THE YEAR 2017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International Legal Alliance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Summit Awards</a:t>
                </a:r>
                <a:endParaRPr lang="it-IT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1422906" y="4252916"/>
                <a:ext cx="3330195" cy="72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INTELLECTUAL PROPERTY AWARDS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by Legal Community</a:t>
                </a:r>
                <a:b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</a:b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2017 / 2016 / 2015 / 2013</a:t>
                </a:r>
                <a:endParaRPr lang="it-IT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5588165" y="4244146"/>
                <a:ext cx="1898180" cy="55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FIRM OF THE YEAR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Le Fonti Awards 2017</a:t>
                </a: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8096938" y="4252916"/>
                <a:ext cx="2741089" cy="72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IP FIRM OF THE YEAR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825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2019 / 2015 </a:t>
                </a: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/ 2013 / 2011 / 2008 / 2007</a:t>
                </a:r>
                <a:b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</a:b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Italy – Prosecution</a:t>
                </a:r>
                <a:endParaRPr lang="it-IT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436765" y="6128463"/>
                <a:ext cx="3081048" cy="72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PATENT AND TRADEMARK FIRM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by Corporate INTL</a:t>
                </a:r>
                <a:b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</a:b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2015 / 2014</a:t>
                </a:r>
                <a:endParaRPr lang="it-IT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3762136" y="6097686"/>
                <a:ext cx="2396476" cy="794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125" b="1" cap="all" dirty="0">
                    <a:solidFill>
                      <a:srgbClr val="1C7FC2"/>
                    </a:solidFill>
                    <a:latin typeface="Calibri" panose="020F0502020204030204"/>
                  </a:rPr>
                  <a:t>Patent practitioners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125" b="1" cap="all" dirty="0">
                    <a:solidFill>
                      <a:srgbClr val="1C7FC2"/>
                    </a:solidFill>
                    <a:latin typeface="Calibri" panose="020F0502020204030204"/>
                  </a:rPr>
                  <a:t>Law Firm 2014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for Italy by Lawyers World</a:t>
                </a:r>
                <a:endParaRPr lang="it-IT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6517421" y="6087863"/>
                <a:ext cx="2489613" cy="55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CENTURY-OLD COMPANY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Camera di Commercio d’Italia</a:t>
                </a: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9537789" y="6090782"/>
                <a:ext cx="1879551" cy="55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1125" b="1" dirty="0">
                    <a:solidFill>
                      <a:srgbClr val="1C7FC2"/>
                    </a:solidFill>
                    <a:latin typeface="Calibri" panose="020F0502020204030204"/>
                  </a:rPr>
                  <a:t>INNOVATIVE FIRM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it-IT" sz="8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 Light" panose="020F0302020204030204"/>
                  </a:rPr>
                  <a:t>Confindustria - VI Edition</a:t>
                </a:r>
              </a:p>
            </p:txBody>
          </p:sp>
        </p:grp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32194" y="1247645"/>
              <a:ext cx="1292744" cy="7078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9" name="CasellaDiTesto 38"/>
            <p:cNvSpPr txBox="1"/>
            <p:nvPr/>
          </p:nvSpPr>
          <p:spPr>
            <a:xfrm>
              <a:off x="3473727" y="2084282"/>
              <a:ext cx="260967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125" b="1" cap="all" dirty="0">
                  <a:solidFill>
                    <a:srgbClr val="1C7FC2"/>
                  </a:solidFill>
                  <a:latin typeface="Calibri" panose="020F0502020204030204"/>
                </a:rPr>
                <a:t>Silver </a:t>
              </a:r>
              <a:r>
                <a:rPr lang="en-US" sz="1125" b="1" cap="all" dirty="0" err="1">
                  <a:solidFill>
                    <a:srgbClr val="1C7FC2"/>
                  </a:solidFill>
                  <a:latin typeface="Calibri" panose="020F0502020204030204"/>
                </a:rPr>
                <a:t>AwardS</a:t>
              </a:r>
              <a:endParaRPr lang="en-US" sz="1125" b="1" cap="all" dirty="0">
                <a:solidFill>
                  <a:srgbClr val="1C7FC2"/>
                </a:solidFill>
                <a:latin typeface="Calibri" panose="020F0502020204030204"/>
              </a:endParaRP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125" b="1" cap="all" dirty="0">
                  <a:solidFill>
                    <a:srgbClr val="1C7FC2"/>
                  </a:solidFill>
                  <a:latin typeface="Calibri" panose="020F0502020204030204"/>
                </a:rPr>
                <a:t>Best European IP Firm</a:t>
              </a: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rPr>
                <a:t>International Legal Alliance Summit Awards </a:t>
              </a: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rPr>
                <a:t>2018 / 2017 </a:t>
              </a:r>
              <a:endParaRPr lang="it-IT" sz="825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10" y="3030625"/>
              <a:ext cx="206692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9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192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EA4B18F-B889-4E56-8F7E-55DA953C3597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0" y="268939"/>
            <a:ext cx="9144000" cy="6024282"/>
            <a:chOff x="0" y="268939"/>
            <a:chExt cx="9144000" cy="6024282"/>
          </a:xfrm>
        </p:grpSpPr>
        <p:pic>
          <p:nvPicPr>
            <p:cNvPr id="81924" name="Picture 2" descr="10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939"/>
              <a:ext cx="9144000" cy="602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199" y="5828618"/>
              <a:ext cx="1993377" cy="33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299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397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F1C5726-4186-4940-AE1B-3651BDDF6D09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0" y="286871"/>
            <a:ext cx="9144000" cy="6024282"/>
            <a:chOff x="0" y="286871"/>
            <a:chExt cx="9144000" cy="6024282"/>
          </a:xfrm>
        </p:grpSpPr>
        <p:pic>
          <p:nvPicPr>
            <p:cNvPr id="83972" name="Picture 2" descr="11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6871"/>
              <a:ext cx="9144000" cy="602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518" y="5932493"/>
              <a:ext cx="1978236" cy="258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8885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518"/>
            <a:ext cx="9144000" cy="1143000"/>
          </a:xfrm>
        </p:spPr>
        <p:txBody>
          <a:bodyPr/>
          <a:lstStyle/>
          <a:p>
            <a:pPr algn="ctr" eaLnBrk="1" hangingPunct="1"/>
            <a:r>
              <a:rPr lang="it-IT" altLang="it-IT" sz="2800" dirty="0"/>
              <a:t>Proprietà Industriale:</a:t>
            </a:r>
            <a:br>
              <a:rPr lang="it-IT" altLang="it-IT" sz="2800" dirty="0"/>
            </a:br>
            <a:r>
              <a:rPr lang="it-IT" altLang="it-IT" sz="2800" dirty="0"/>
              <a:t>strumento di presidio di tecnologie,</a:t>
            </a:r>
            <a:br>
              <a:rPr lang="it-IT" altLang="it-IT" sz="2800" dirty="0"/>
            </a:br>
            <a:r>
              <a:rPr lang="it-IT" altLang="it-IT" sz="2800" dirty="0"/>
              <a:t> ma </a:t>
            </a:r>
            <a:r>
              <a:rPr lang="it-IT" altLang="it-IT" sz="2800" dirty="0" smtClean="0"/>
              <a:t>anche </a:t>
            </a:r>
            <a:r>
              <a:rPr lang="it-IT" altLang="it-IT" sz="2800" dirty="0"/>
              <a:t>di supporto del mercato</a:t>
            </a:r>
          </a:p>
        </p:txBody>
      </p:sp>
      <p:sp>
        <p:nvSpPr>
          <p:cNvPr id="1638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90558AA-92DF-48B9-8056-AC7A05A05F6C}" type="slidenum">
              <a:rPr lang="it-IT" altLang="it-IT" sz="14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it-IT" sz="1400" dirty="0">
              <a:solidFill>
                <a:schemeClr val="tx1"/>
              </a:solidFill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307" y="2089150"/>
            <a:ext cx="8713694" cy="4033838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FF0000"/>
              </a:buClr>
              <a:buSzPct val="185000"/>
              <a:buFont typeface="Times New Roman" panose="02020603050405020304" pitchFamily="18" charset="0"/>
              <a:buChar char="•"/>
            </a:pPr>
            <a:r>
              <a:rPr lang="it-IT" altLang="it-IT" sz="2400" dirty="0" smtClean="0">
                <a:effectLst/>
              </a:rPr>
              <a:t>Diritto di sfruttamento esclusivo (tutela verso terzi)</a:t>
            </a: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SzPct val="185000"/>
              <a:buFont typeface="Times New Roman" panose="02020603050405020304" pitchFamily="18" charset="0"/>
              <a:buChar char="•"/>
            </a:pPr>
            <a:r>
              <a:rPr lang="it-IT" altLang="it-IT" sz="2400" dirty="0" smtClean="0">
                <a:effectLst/>
              </a:rPr>
              <a:t>Azione deterrente (presunzione di validità)</a:t>
            </a: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SzPct val="185000"/>
              <a:buFont typeface="Times New Roman" panose="02020603050405020304" pitchFamily="18" charset="0"/>
              <a:buChar char="•"/>
            </a:pPr>
            <a:r>
              <a:rPr lang="it-IT" altLang="it-IT" sz="2400" dirty="0" smtClean="0">
                <a:effectLst/>
              </a:rPr>
              <a:t>Garanzia di “data certa”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85000"/>
              <a:buFont typeface="Times New Roman" pitchFamily="18" charset="0"/>
              <a:buChar char="•"/>
            </a:pPr>
            <a:r>
              <a:rPr lang="it-IT" sz="2400" dirty="0">
                <a:effectLst/>
              </a:rPr>
              <a:t>Elemento di valutazione di affidabilità per banche d’affari e investitori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85000"/>
              <a:buFontTx/>
              <a:buChar char="•"/>
            </a:pPr>
            <a:r>
              <a:rPr lang="it-IT" sz="2400" dirty="0" smtClean="0">
                <a:effectLst/>
              </a:rPr>
              <a:t>Fondamentale </a:t>
            </a:r>
            <a:r>
              <a:rPr lang="it-IT" sz="2400" dirty="0">
                <a:effectLst/>
              </a:rPr>
              <a:t>per gestire alleanze, JV, </a:t>
            </a:r>
            <a:r>
              <a:rPr lang="it-IT" sz="2400" i="1" dirty="0">
                <a:effectLst/>
              </a:rPr>
              <a:t>M&amp;A,</a:t>
            </a:r>
            <a:r>
              <a:rPr lang="it-IT" sz="2400" dirty="0">
                <a:effectLst/>
              </a:rPr>
              <a:t> </a:t>
            </a:r>
            <a:r>
              <a:rPr lang="it-IT" sz="2400" i="1" dirty="0" err="1">
                <a:effectLst/>
              </a:rPr>
              <a:t>Licensing</a:t>
            </a:r>
            <a:r>
              <a:rPr lang="it-IT" sz="2400" i="1" dirty="0">
                <a:effectLst/>
              </a:rPr>
              <a:t> (cross-</a:t>
            </a:r>
            <a:r>
              <a:rPr lang="it-IT" sz="2400" i="1" dirty="0" err="1">
                <a:effectLst/>
              </a:rPr>
              <a:t>licensing</a:t>
            </a:r>
            <a:r>
              <a:rPr lang="it-IT" sz="2400" i="1" dirty="0">
                <a:effectLst/>
              </a:rPr>
              <a:t>), Merchandising, ...</a:t>
            </a:r>
          </a:p>
          <a:p>
            <a:pPr eaLnBrk="1" hangingPunct="1">
              <a:buClr>
                <a:srgbClr val="FF0000"/>
              </a:buClr>
              <a:buSzPct val="185000"/>
              <a:buFont typeface="Times New Roman" panose="02020603050405020304" pitchFamily="18" charset="0"/>
              <a:buChar char="•"/>
            </a:pPr>
            <a:endParaRPr lang="it-IT" altLang="it-IT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68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C99-FF3F-4543-A54A-A09867EE6546}" type="slidenum">
              <a:rPr lang="it-IT" smtClean="0"/>
              <a:pPr/>
              <a:t>7</a:t>
            </a:fld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6670163"/>
              </p:ext>
            </p:extLst>
          </p:nvPr>
        </p:nvGraphicFramePr>
        <p:xfrm>
          <a:off x="251011" y="2022982"/>
          <a:ext cx="8749553" cy="395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5789"/>
                <a:gridCol w="4123764"/>
              </a:tblGrid>
              <a:tr h="694541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effectLst/>
                        </a:rPr>
                        <a:t>Tipologia</a:t>
                      </a:r>
                      <a:endParaRPr lang="it-IT" sz="28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Strumento</a:t>
                      </a:r>
                      <a:endParaRPr lang="it-IT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479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FF0000"/>
                        </a:buClr>
                        <a:buSzPct val="102000"/>
                        <a:buFont typeface="Wingdings" panose="05000000000000000000" pitchFamily="2" charset="2"/>
                        <a:buChar char="l"/>
                      </a:pPr>
                      <a:r>
                        <a:rPr lang="it-IT" sz="2100" dirty="0" smtClean="0">
                          <a:solidFill>
                            <a:schemeClr val="tx1"/>
                          </a:solidFill>
                          <a:effectLst/>
                        </a:rPr>
                        <a:t>Innovazione tecnologica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02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it-IT" sz="2100" dirty="0" smtClean="0">
                          <a:solidFill>
                            <a:schemeClr val="tx1"/>
                          </a:solidFill>
                        </a:rPr>
                        <a:t>       (prodotto industriale, procedimento)</a:t>
                      </a:r>
                      <a:endParaRPr lang="it-IT" sz="2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it-IT" sz="2100" dirty="0" smtClean="0">
                          <a:solidFill>
                            <a:schemeClr val="tx1"/>
                          </a:solidFill>
                          <a:effectLst/>
                        </a:rPr>
                        <a:t>Brevetto / Modello Industriale</a:t>
                      </a:r>
                      <a:endParaRPr lang="it-IT" sz="21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7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FF0000"/>
                        </a:buClr>
                        <a:buSzPct val="102000"/>
                        <a:buFont typeface="Wingdings" panose="05000000000000000000" pitchFamily="2" charset="2"/>
                        <a:buChar char="l"/>
                      </a:pPr>
                      <a:r>
                        <a:rPr lang="it-IT" sz="2100" dirty="0" smtClean="0">
                          <a:solidFill>
                            <a:schemeClr val="tx1"/>
                          </a:solidFill>
                          <a:effectLst/>
                        </a:rPr>
                        <a:t>Design</a:t>
                      </a:r>
                      <a:endParaRPr lang="it-IT" sz="21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Modello</a:t>
                      </a:r>
                    </a:p>
                    <a:p>
                      <a:pPr marL="355600" indent="0"/>
                      <a:endParaRPr lang="it-IT" sz="21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774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FF0000"/>
                        </a:buClr>
                        <a:buSzPct val="102000"/>
                        <a:buFont typeface="Wingdings" panose="05000000000000000000" pitchFamily="2" charset="2"/>
                        <a:buChar char="l"/>
                      </a:pPr>
                      <a:r>
                        <a:rPr lang="it-IT" sz="2100" dirty="0" smtClean="0">
                          <a:solidFill>
                            <a:schemeClr val="tx1"/>
                          </a:solidFill>
                          <a:effectLst/>
                        </a:rPr>
                        <a:t>Software</a:t>
                      </a:r>
                      <a:endParaRPr lang="it-IT" sz="21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Brevetto e/o Diritto d’Autore</a:t>
                      </a:r>
                    </a:p>
                    <a:p>
                      <a:endParaRPr lang="it-IT" sz="21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55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FF0000"/>
                        </a:buClr>
                        <a:buSzPct val="102000"/>
                        <a:buFont typeface="Wingdings" panose="05000000000000000000" pitchFamily="2" charset="2"/>
                        <a:buChar char="l"/>
                      </a:pPr>
                      <a:r>
                        <a:rPr lang="it-IT" sz="2100" dirty="0" smtClean="0">
                          <a:solidFill>
                            <a:schemeClr val="tx1"/>
                          </a:solidFill>
                          <a:effectLst/>
                        </a:rPr>
                        <a:t>Segno distintivo</a:t>
                      </a:r>
                      <a:endParaRPr lang="it-IT" sz="21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Marchio</a:t>
                      </a:r>
                    </a:p>
                    <a:p>
                      <a:pPr marL="355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8965" y="26051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it-IT" sz="3200" b="1" kern="0" dirty="0" smtClean="0">
                <a:solidFill>
                  <a:srgbClr val="FF0000"/>
                </a:solidFill>
              </a:rPr>
              <a:t>COSA</a:t>
            </a:r>
            <a:r>
              <a:rPr lang="it-IT" sz="3200" kern="0" dirty="0" smtClean="0"/>
              <a:t> tutelare</a:t>
            </a:r>
            <a:endParaRPr lang="it-IT" sz="3200" kern="0" dirty="0"/>
          </a:p>
        </p:txBody>
      </p:sp>
    </p:spTree>
    <p:extLst>
      <p:ext uri="{BB962C8B-B14F-4D97-AF65-F5344CB8AC3E}">
        <p14:creationId xmlns:p14="http://schemas.microsoft.com/office/powerpoint/2010/main" val="36462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C99-FF3F-4543-A54A-A09867EE6546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7720" y="1599619"/>
            <a:ext cx="7854256" cy="38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it-IT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Dopo aver svolto una ricerca di anteriorità e valutate:</a:t>
            </a:r>
          </a:p>
          <a:p>
            <a:pPr marL="627063" marR="0" lvl="1" indent="-268288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libertà di utilizzo </a:t>
            </a:r>
            <a:r>
              <a:rPr lang="it-IT" sz="2000" kern="0" dirty="0" smtClean="0">
                <a:solidFill>
                  <a:schemeClr val="tx1"/>
                </a:solidFill>
                <a:latin typeface="+mn-lt"/>
              </a:rPr>
              <a:t>(produzione, commercializzazione)</a:t>
            </a:r>
            <a:endParaRPr lang="it-IT" sz="2000" kern="0" dirty="0">
              <a:solidFill>
                <a:schemeClr val="tx1"/>
              </a:solidFill>
              <a:latin typeface="+mn-lt"/>
            </a:endParaRPr>
          </a:p>
          <a:p>
            <a:pPr marL="627063" marR="0" lvl="1" indent="-268288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Brevettabilità dell’idea, </a:t>
            </a:r>
            <a:r>
              <a:rPr kumimoji="0" lang="it-IT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registrabilità</a:t>
            </a: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del marchio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</a:t>
            </a:r>
          </a:p>
          <a:p>
            <a:pPr marL="342900" lvl="0" indent="-342900" algn="l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kumimoji="0" lang="it-IT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Brevettare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prima</a:t>
            </a:r>
            <a:r>
              <a:rPr kumimoji="0" lang="it-IT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di </a:t>
            </a:r>
            <a:r>
              <a:rPr lang="it-IT" sz="2700" dirty="0" smtClean="0"/>
              <a:t>“</a:t>
            </a:r>
            <a:r>
              <a:rPr lang="it-IT" sz="2700" kern="0" noProof="0" dirty="0" smtClean="0">
                <a:solidFill>
                  <a:schemeClr val="tx1"/>
                </a:solidFill>
                <a:latin typeface="+mn-lt"/>
              </a:rPr>
              <a:t>divulgare</a:t>
            </a:r>
            <a:r>
              <a:rPr lang="it-IT" sz="2700" dirty="0" smtClean="0"/>
              <a:t>’’</a:t>
            </a:r>
            <a:r>
              <a:rPr lang="it-IT" sz="2700" kern="0" noProof="0" dirty="0" smtClean="0">
                <a:solidFill>
                  <a:schemeClr val="tx1"/>
                </a:solidFill>
                <a:latin typeface="+mn-lt"/>
              </a:rPr>
              <a:t> l’invenzione</a:t>
            </a:r>
            <a:endParaRPr kumimoji="0" lang="it-IT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6633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QUANDO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depositare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9244"/>
            <a:ext cx="9144000" cy="1143000"/>
          </a:xfrm>
        </p:spPr>
        <p:txBody>
          <a:bodyPr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COME</a:t>
            </a:r>
            <a:r>
              <a:rPr lang="it-IT" sz="3200" dirty="0" smtClean="0"/>
              <a:t> </a:t>
            </a:r>
            <a:r>
              <a:rPr lang="it-IT" sz="3200" dirty="0"/>
              <a:t>effettuare il deposito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007C-9DBE-487E-8ECB-0F6A5009D687}" type="slidenum">
              <a:rPr lang="it-IT"/>
              <a:pPr/>
              <a:t>9</a:t>
            </a:fld>
            <a:endParaRPr lang="it-IT" dirty="0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1788" y="1706563"/>
            <a:ext cx="6272212" cy="4184650"/>
          </a:xfrm>
        </p:spPr>
        <p:txBody>
          <a:bodyPr/>
          <a:lstStyle/>
          <a:p>
            <a:pPr marL="476250" lvl="1" indent="0">
              <a:lnSpc>
                <a:spcPct val="75000"/>
              </a:lnSpc>
              <a:spcBef>
                <a:spcPct val="40000"/>
              </a:spcBef>
              <a:buFontTx/>
              <a:buNone/>
            </a:pPr>
            <a:r>
              <a:rPr lang="it-IT" sz="2400" dirty="0">
                <a:effectLst/>
              </a:rPr>
              <a:t>Italia </a:t>
            </a:r>
            <a:r>
              <a:rPr lang="it-IT" sz="2400" dirty="0" smtClean="0">
                <a:effectLst/>
              </a:rPr>
              <a:t>(primo deposito)</a:t>
            </a:r>
            <a:endParaRPr lang="it-IT" sz="2400" dirty="0">
              <a:effectLst/>
            </a:endParaRPr>
          </a:p>
          <a:p>
            <a:pPr marL="476250" lvl="1" indent="0">
              <a:lnSpc>
                <a:spcPct val="50000"/>
              </a:lnSpc>
              <a:spcBef>
                <a:spcPct val="40000"/>
              </a:spcBef>
              <a:buFontTx/>
              <a:buNone/>
            </a:pPr>
            <a:r>
              <a:rPr lang="it-IT" sz="2400" dirty="0">
                <a:effectLst/>
              </a:rPr>
              <a:t>Singoli depositi in rispettivi Paesi</a:t>
            </a:r>
          </a:p>
          <a:p>
            <a:pPr marL="476250" lvl="1" indent="0">
              <a:lnSpc>
                <a:spcPct val="75000"/>
              </a:lnSpc>
              <a:spcBef>
                <a:spcPct val="40000"/>
              </a:spcBef>
              <a:buFontTx/>
              <a:buNone/>
            </a:pPr>
            <a:endParaRPr lang="it-IT" sz="2400" dirty="0">
              <a:effectLst/>
            </a:endParaRPr>
          </a:p>
          <a:p>
            <a:pPr marL="476250" lvl="1" indent="0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it-IT" sz="1600" dirty="0" smtClean="0">
              <a:effectLst/>
            </a:endParaRPr>
          </a:p>
          <a:p>
            <a:pPr marL="476250" lvl="1" indent="0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it-IT" sz="2400" dirty="0" smtClean="0">
                <a:effectLst/>
              </a:rPr>
              <a:t>EPC </a:t>
            </a:r>
            <a:r>
              <a:rPr lang="it-IT" sz="2400" dirty="0">
                <a:effectLst/>
              </a:rPr>
              <a:t>(Brevetto Europeo )</a:t>
            </a:r>
          </a:p>
          <a:p>
            <a:pPr marL="476250" lvl="1" indent="0">
              <a:lnSpc>
                <a:spcPct val="50000"/>
              </a:lnSpc>
              <a:spcBef>
                <a:spcPct val="40000"/>
              </a:spcBef>
              <a:buFontTx/>
              <a:buNone/>
            </a:pPr>
            <a:r>
              <a:rPr lang="it-IT" sz="2400" dirty="0">
                <a:effectLst/>
              </a:rPr>
              <a:t>PCT (Brevetto Internazionale)</a:t>
            </a:r>
          </a:p>
          <a:p>
            <a:pPr marL="476250" lvl="1" indent="0">
              <a:lnSpc>
                <a:spcPct val="75000"/>
              </a:lnSpc>
              <a:spcBef>
                <a:spcPct val="40000"/>
              </a:spcBef>
              <a:buFontTx/>
              <a:buNone/>
            </a:pPr>
            <a:endParaRPr lang="it-IT" sz="2400" dirty="0">
              <a:effectLst/>
            </a:endParaRPr>
          </a:p>
          <a:p>
            <a:pPr marL="476250" lvl="1" indent="0">
              <a:lnSpc>
                <a:spcPct val="75000"/>
              </a:lnSpc>
              <a:spcBef>
                <a:spcPct val="40000"/>
              </a:spcBef>
              <a:buFontTx/>
              <a:buNone/>
            </a:pPr>
            <a:r>
              <a:rPr lang="it-IT" sz="2400" dirty="0">
                <a:effectLst/>
              </a:rPr>
              <a:t>Modello/Marchio </a:t>
            </a:r>
            <a:r>
              <a:rPr lang="it-IT" sz="2400" dirty="0" smtClean="0">
                <a:effectLst/>
              </a:rPr>
              <a:t>Unitario</a:t>
            </a:r>
            <a:endParaRPr lang="it-IT" sz="2400" dirty="0">
              <a:effectLst/>
            </a:endParaRPr>
          </a:p>
          <a:p>
            <a:pPr marL="476250" lvl="1" indent="0">
              <a:lnSpc>
                <a:spcPct val="50000"/>
              </a:lnSpc>
              <a:spcBef>
                <a:spcPct val="40000"/>
              </a:spcBef>
              <a:buFontTx/>
              <a:buNone/>
            </a:pPr>
            <a:r>
              <a:rPr lang="it-IT" sz="2400" dirty="0">
                <a:effectLst/>
              </a:rPr>
              <a:t>Modello/Marchio Internazionale</a:t>
            </a: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377825" y="3582988"/>
            <a:ext cx="2393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C0000"/>
                </a:solidFill>
                <a:effectLst/>
              </a:rPr>
              <a:t>Convenzioni Internazionali</a:t>
            </a: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412750" y="1804988"/>
            <a:ext cx="2393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C0000"/>
                </a:solidFill>
                <a:effectLst/>
              </a:rPr>
              <a:t>Vie nazionali</a:t>
            </a:r>
          </a:p>
        </p:txBody>
      </p:sp>
      <p:sp>
        <p:nvSpPr>
          <p:cNvPr id="599046" name="AutoShape 6"/>
          <p:cNvSpPr>
            <a:spLocks/>
          </p:cNvSpPr>
          <p:nvPr/>
        </p:nvSpPr>
        <p:spPr bwMode="auto">
          <a:xfrm>
            <a:off x="2871788" y="1530350"/>
            <a:ext cx="233363" cy="979488"/>
          </a:xfrm>
          <a:prstGeom prst="leftBrace">
            <a:avLst>
              <a:gd name="adj1" fmla="val 34977"/>
              <a:gd name="adj2" fmla="val 50000"/>
            </a:avLst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599047" name="AutoShape 7"/>
          <p:cNvSpPr>
            <a:spLocks/>
          </p:cNvSpPr>
          <p:nvPr/>
        </p:nvSpPr>
        <p:spPr bwMode="auto">
          <a:xfrm>
            <a:off x="2843213" y="3090863"/>
            <a:ext cx="431800" cy="2024062"/>
          </a:xfrm>
          <a:prstGeom prst="leftBrace">
            <a:avLst>
              <a:gd name="adj1" fmla="val 39062"/>
              <a:gd name="adj2" fmla="val 50000"/>
            </a:avLst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9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9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build="p"/>
      <p:bldP spid="599046" grpId="0" animBg="1"/>
      <p:bldP spid="599047" grpId="0" animBg="1"/>
    </p:bldLst>
  </p:timing>
</p:sld>
</file>

<file path=ppt/theme/theme1.xml><?xml version="1.0" encoding="utf-8"?>
<a:theme xmlns:a="http://schemas.openxmlformats.org/drawingml/2006/main" name="Azurro">
  <a:themeElements>
    <a:clrScheme name="Azurro 2">
      <a:dk1>
        <a:srgbClr val="000000"/>
      </a:dk1>
      <a:lt1>
        <a:srgbClr val="CCECFF"/>
      </a:lt1>
      <a:dk2>
        <a:srgbClr val="330099"/>
      </a:dk2>
      <a:lt2>
        <a:srgbClr val="0099CC"/>
      </a:lt2>
      <a:accent1>
        <a:srgbClr val="009999"/>
      </a:accent1>
      <a:accent2>
        <a:srgbClr val="FF99CC"/>
      </a:accent2>
      <a:accent3>
        <a:srgbClr val="E2F4FF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zurro">
  <a:themeElements>
    <a:clrScheme name="Azurro 2">
      <a:dk1>
        <a:srgbClr val="000000"/>
      </a:dk1>
      <a:lt1>
        <a:srgbClr val="CCECFF"/>
      </a:lt1>
      <a:dk2>
        <a:srgbClr val="330099"/>
      </a:dk2>
      <a:lt2>
        <a:srgbClr val="0099CC"/>
      </a:lt2>
      <a:accent1>
        <a:srgbClr val="009999"/>
      </a:accent1>
      <a:accent2>
        <a:srgbClr val="FF99CC"/>
      </a:accent2>
      <a:accent3>
        <a:srgbClr val="E2F4FF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anose="05000000000000000000" pitchFamily="2" charset="2"/>
          <a:buNone/>
          <a:tabLst/>
          <a:defRPr kumimoji="0" lang="en-US" altLang="it-IT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anose="05000000000000000000" pitchFamily="2" charset="2"/>
          <a:buNone/>
          <a:tabLst/>
          <a:defRPr kumimoji="0" lang="en-US" altLang="it-IT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zurro">
  <a:themeElements>
    <a:clrScheme name="Azurro 2">
      <a:dk1>
        <a:srgbClr val="000000"/>
      </a:dk1>
      <a:lt1>
        <a:srgbClr val="CCECFF"/>
      </a:lt1>
      <a:dk2>
        <a:srgbClr val="330099"/>
      </a:dk2>
      <a:lt2>
        <a:srgbClr val="0099CC"/>
      </a:lt2>
      <a:accent1>
        <a:srgbClr val="009999"/>
      </a:accent1>
      <a:accent2>
        <a:srgbClr val="FF99CC"/>
      </a:accent2>
      <a:accent3>
        <a:srgbClr val="E2F4FF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anose="05000000000000000000" pitchFamily="2" charset="2"/>
          <a:buNone/>
          <a:tabLst/>
          <a:defRPr kumimoji="0" lang="en-US" altLang="it-IT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anose="05000000000000000000" pitchFamily="2" charset="2"/>
          <a:buNone/>
          <a:tabLst/>
          <a:defRPr kumimoji="0" lang="en-US" altLang="it-IT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 Studio Torta ITALIANA.potx" id="{7CC7F16A-F276-4939-91A1-CC14176498DC}" vid="{EF4D6815-A045-4229-97C8-09B67F0FD9C5}"/>
    </a:ext>
  </a:ext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Designs\Azurro.pot</Template>
  <TotalTime>5880</TotalTime>
  <Words>756</Words>
  <Application>Microsoft Office PowerPoint</Application>
  <PresentationFormat>Presentazione su schermo (4:3)</PresentationFormat>
  <Paragraphs>242</Paragraphs>
  <Slides>32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32</vt:i4>
      </vt:variant>
    </vt:vector>
  </HeadingPairs>
  <TitlesOfParts>
    <vt:vector size="45" baseType="lpstr">
      <vt:lpstr>Arial</vt:lpstr>
      <vt:lpstr>Bell MT</vt:lpstr>
      <vt:lpstr>Calibri</vt:lpstr>
      <vt:lpstr>Calibri Light</vt:lpstr>
      <vt:lpstr>Times New Roman</vt:lpstr>
      <vt:lpstr>Verdana</vt:lpstr>
      <vt:lpstr>Vrinda</vt:lpstr>
      <vt:lpstr>Wingdings</vt:lpstr>
      <vt:lpstr>Azurro</vt:lpstr>
      <vt:lpstr>Personalizza struttura</vt:lpstr>
      <vt:lpstr>1_Azurro</vt:lpstr>
      <vt:lpstr>2_Azurro</vt:lpstr>
      <vt:lpstr>Tema di Office</vt:lpstr>
      <vt:lpstr>INCONTRO PMI n° 3 11 Febbraio 2019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Proprietà Industriale: strumento di presidio di tecnologie,  ma anche di supporto del mercato</vt:lpstr>
      <vt:lpstr>Presentazione standard di PowerPoint</vt:lpstr>
      <vt:lpstr>Presentazione standard di PowerPoint</vt:lpstr>
      <vt:lpstr>COME effettuare il deposito</vt:lpstr>
      <vt:lpstr>Presentazione standard di PowerPoint</vt:lpstr>
      <vt:lpstr>Presentazione standard di PowerPoint</vt:lpstr>
      <vt:lpstr>Procedura di concessione</vt:lpstr>
      <vt:lpstr>La durata</vt:lpstr>
      <vt:lpstr>Presentazione standard di PowerPoint</vt:lpstr>
      <vt:lpstr>Presentazione standard di PowerPoint</vt:lpstr>
      <vt:lpstr> Il problema tecnico delle suole: </vt:lpstr>
      <vt:lpstr>Presentazione standard di PowerPoint</vt:lpstr>
      <vt:lpstr>Presentazione standard di PowerPoint</vt:lpstr>
      <vt:lpstr>Ambito di tutela del primo brevetto Geox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 Zingales</dc:creator>
  <cp:lastModifiedBy>Luigi Boggio</cp:lastModifiedBy>
  <cp:revision>391</cp:revision>
  <cp:lastPrinted>2019-02-08T16:00:48Z</cp:lastPrinted>
  <dcterms:created xsi:type="dcterms:W3CDTF">1601-01-01T00:00:00Z</dcterms:created>
  <dcterms:modified xsi:type="dcterms:W3CDTF">2019-03-06T10:28:35Z</dcterms:modified>
</cp:coreProperties>
</file>